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5" r:id="rId1"/>
    <p:sldMasterId id="2147483664" r:id="rId2"/>
    <p:sldMasterId id="2147483668" r:id="rId3"/>
  </p:sldMasterIdLst>
  <p:notesMasterIdLst>
    <p:notesMasterId r:id="rId28"/>
  </p:notesMasterIdLst>
  <p:sldIdLst>
    <p:sldId id="596" r:id="rId4"/>
    <p:sldId id="620" r:id="rId5"/>
    <p:sldId id="642" r:id="rId6"/>
    <p:sldId id="641" r:id="rId7"/>
    <p:sldId id="639" r:id="rId8"/>
    <p:sldId id="640" r:id="rId9"/>
    <p:sldId id="604" r:id="rId10"/>
    <p:sldId id="618" r:id="rId11"/>
    <p:sldId id="638" r:id="rId12"/>
    <p:sldId id="622" r:id="rId13"/>
    <p:sldId id="626" r:id="rId14"/>
    <p:sldId id="624" r:id="rId15"/>
    <p:sldId id="632" r:id="rId16"/>
    <p:sldId id="631" r:id="rId17"/>
    <p:sldId id="630" r:id="rId18"/>
    <p:sldId id="629" r:id="rId19"/>
    <p:sldId id="628" r:id="rId20"/>
    <p:sldId id="627" r:id="rId21"/>
    <p:sldId id="623" r:id="rId22"/>
    <p:sldId id="636" r:id="rId23"/>
    <p:sldId id="633" r:id="rId24"/>
    <p:sldId id="634" r:id="rId25"/>
    <p:sldId id="635" r:id="rId26"/>
    <p:sldId id="625" r:id="rId27"/>
  </p:sldIdLst>
  <p:sldSz cx="9144000" cy="5143500" type="screen16x9"/>
  <p:notesSz cx="5143500" cy="9144000"/>
  <p:embeddedFontLst>
    <p:embeddedFont>
      <p:font typeface="Miriam Mono CLM" panose="02000503000000000000" pitchFamily="2" charset="-79"/>
      <p:regular r:id="rId29"/>
      <p:bold r:id="rId30"/>
      <p:italic r:id="rId31"/>
      <p:boldItalic r:id="rId32"/>
    </p:embeddedFont>
    <p:embeddedFont>
      <p:font typeface="Source Sans Pro" panose="020B0503030403020204" pitchFamily="34" charset="0"/>
      <p:regular r:id="rId33"/>
      <p:bold r:id="rId34"/>
      <p:italic r:id="rId35"/>
      <p:boldItalic r:id="rId36"/>
    </p:embeddedFont>
  </p:embeddedFontLst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5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sse, Wiebke" initials="BW" lastIdx="1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7BB8"/>
    <a:srgbClr val="D3D3D3"/>
    <a:srgbClr val="005AA0"/>
    <a:srgbClr val="FFFFFF"/>
    <a:srgbClr val="2EB2FA"/>
    <a:srgbClr val="4ABFE2"/>
    <a:srgbClr val="145AA0"/>
    <a:srgbClr val="7F7F96"/>
    <a:srgbClr val="FC7C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91" autoAdjust="0"/>
    <p:restoredTop sz="95204" autoAdjust="0"/>
  </p:normalViewPr>
  <p:slideViewPr>
    <p:cSldViewPr snapToGrid="0">
      <p:cViewPr varScale="1">
        <p:scale>
          <a:sx n="132" d="100"/>
          <a:sy n="132" d="100"/>
        </p:scale>
        <p:origin x="96" y="210"/>
      </p:cViewPr>
      <p:guideLst>
        <p:guide pos="385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73855-9391-674F-B6D5-558C802154B7}" type="datetimeFigureOut">
              <a:rPr lang="de-DE" smtClean="0"/>
              <a:t>22.08.2024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11226-32F4-B942-AC6A-FB1E115EEB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976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57EE8-71E9-B0E1-0294-FEFCC6DF5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6CFF4-3869-6BB0-9114-DDEBDF3C6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10E650-95D6-2460-B146-8EA94A503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9AA09-5DB5-4D58-AE14-F4C4DF52B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711226-32F4-B942-AC6A-FB1E115EEB3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0854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48358-075A-C34F-A156-B0CBDB37D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61B65-7CA1-20BF-0502-8F0B18404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37C97C-1EF7-3049-8EE2-0F3B19BAC52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CEE8-2660-1133-C7A5-9C05F65F2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23D66-5259-396B-C4A2-6ECA20533E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127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48358-075A-C34F-A156-B0CBDB37D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61B65-7CA1-20BF-0502-8F0B18404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37C97C-1EF7-3049-8EE2-0F3B19BAC52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CEE8-2660-1133-C7A5-9C05F65F2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23D66-5259-396B-C4A2-6ECA20533E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51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48358-075A-C34F-A156-B0CBDB37D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61B65-7CA1-20BF-0502-8F0B18404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37C97C-1EF7-3049-8EE2-0F3B19BAC52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CEE8-2660-1133-C7A5-9C05F65F2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23D66-5259-396B-C4A2-6ECA20533E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692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48358-075A-C34F-A156-B0CBDB37D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61B65-7CA1-20BF-0502-8F0B18404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37C97C-1EF7-3049-8EE2-0F3B19BAC52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CEE8-2660-1133-C7A5-9C05F65F2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23D66-5259-396B-C4A2-6ECA20533E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61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48358-075A-C34F-A156-B0CBDB37D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61B65-7CA1-20BF-0502-8F0B18404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37C97C-1EF7-3049-8EE2-0F3B19BAC52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CEE8-2660-1133-C7A5-9C05F65F2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23D66-5259-396B-C4A2-6ECA20533E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446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48358-075A-C34F-A156-B0CBDB37D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61B65-7CA1-20BF-0502-8F0B18404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37C97C-1EF7-3049-8EE2-0F3B19BAC52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CEE8-2660-1133-C7A5-9C05F65F2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23D66-5259-396B-C4A2-6ECA20533E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366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48358-075A-C34F-A156-B0CBDB37D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61B65-7CA1-20BF-0502-8F0B18404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37C97C-1EF7-3049-8EE2-0F3B19BAC52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CEE8-2660-1133-C7A5-9C05F65F2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23D66-5259-396B-C4A2-6ECA20533E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5129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48358-075A-C34F-A156-B0CBDB37D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61B65-7CA1-20BF-0502-8F0B18404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37C97C-1EF7-3049-8EE2-0F3B19BAC52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CEE8-2660-1133-C7A5-9C05F65F2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23D66-5259-396B-C4A2-6ECA20533E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9921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48358-075A-C34F-A156-B0CBDB37D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61B65-7CA1-20BF-0502-8F0B18404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37C97C-1EF7-3049-8EE2-0F3B19BAC52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CEE8-2660-1133-C7A5-9C05F65F2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23D66-5259-396B-C4A2-6ECA20533E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3564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48358-075A-C34F-A156-B0CBDB37D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61B65-7CA1-20BF-0502-8F0B18404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37C97C-1EF7-3049-8EE2-0F3B19BAC52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CEE8-2660-1133-C7A5-9C05F65F2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23D66-5259-396B-C4A2-6ECA20533E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3838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48358-075A-C34F-A156-B0CBDB37D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61B65-7CA1-20BF-0502-8F0B18404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37C97C-1EF7-3049-8EE2-0F3B19BAC52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CEE8-2660-1133-C7A5-9C05F65F2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23D66-5259-396B-C4A2-6ECA20533E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5894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48358-075A-C34F-A156-B0CBDB37D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61B65-7CA1-20BF-0502-8F0B18404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37C97C-1EF7-3049-8EE2-0F3B19BAC52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CEE8-2660-1133-C7A5-9C05F65F2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23D66-5259-396B-C4A2-6ECA20533E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656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48358-075A-C34F-A156-B0CBDB37D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61B65-7CA1-20BF-0502-8F0B18404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37C97C-1EF7-3049-8EE2-0F3B19BAC52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CEE8-2660-1133-C7A5-9C05F65F2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23D66-5259-396B-C4A2-6ECA20533E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4369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48358-075A-C34F-A156-B0CBDB37D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61B65-7CA1-20BF-0502-8F0B18404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37C97C-1EF7-3049-8EE2-0F3B19BAC52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CEE8-2660-1133-C7A5-9C05F65F2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23D66-5259-396B-C4A2-6ECA20533E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66428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48358-075A-C34F-A156-B0CBDB37D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61B65-7CA1-20BF-0502-8F0B18404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37C97C-1EF7-3049-8EE2-0F3B19BAC52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CEE8-2660-1133-C7A5-9C05F65F2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23D66-5259-396B-C4A2-6ECA20533E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0250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48358-075A-C34F-A156-B0CBDB37D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61B65-7CA1-20BF-0502-8F0B18404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37C97C-1EF7-3049-8EE2-0F3B19BAC52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CEE8-2660-1133-C7A5-9C05F65F2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23D66-5259-396B-C4A2-6ECA20533E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764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48358-075A-C34F-A156-B0CBDB37D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61B65-7CA1-20BF-0502-8F0B18404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37C97C-1EF7-3049-8EE2-0F3B19BAC52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CEE8-2660-1133-C7A5-9C05F65F2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23D66-5259-396B-C4A2-6ECA20533E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3994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48358-075A-C34F-A156-B0CBDB37D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61B65-7CA1-20BF-0502-8F0B18404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37C97C-1EF7-3049-8EE2-0F3B19BAC52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CEE8-2660-1133-C7A5-9C05F65F2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23D66-5259-396B-C4A2-6ECA20533E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2523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48358-075A-C34F-A156-B0CBDB37D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61B65-7CA1-20BF-0502-8F0B18404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37C97C-1EF7-3049-8EE2-0F3B19BAC52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CEE8-2660-1133-C7A5-9C05F65F2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23D66-5259-396B-C4A2-6ECA20533E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083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48358-075A-C34F-A156-B0CBDB37D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61B65-7CA1-20BF-0502-8F0B18404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37C97C-1EF7-3049-8EE2-0F3B19BAC52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CEE8-2660-1133-C7A5-9C05F65F2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23D66-5259-396B-C4A2-6ECA20533E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269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48358-075A-C34F-A156-B0CBDB37D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61B65-7CA1-20BF-0502-8F0B18404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37C97C-1EF7-3049-8EE2-0F3B19BAC52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CEE8-2660-1133-C7A5-9C05F65F2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23D66-5259-396B-C4A2-6ECA20533E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260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48358-075A-C34F-A156-B0CBDB37D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61B65-7CA1-20BF-0502-8F0B18404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37C97C-1EF7-3049-8EE2-0F3B19BAC52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CEE8-2660-1133-C7A5-9C05F65F2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23D66-5259-396B-C4A2-6ECA20533E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039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_Mater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C33A20C9-057C-DC9D-1A9D-02F392A0C5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5247" y="303498"/>
            <a:ext cx="8425225" cy="36004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2000" b="0" cap="none" baseline="0">
                <a:solidFill>
                  <a:srgbClr val="002864"/>
                </a:solidFill>
              </a:defRPr>
            </a:lvl1pPr>
          </a:lstStyle>
          <a:p>
            <a:r>
              <a:rPr lang="de-DE" dirty="0"/>
              <a:t>Zwischentitel grafisch, insgesamt Einzeilig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EB111-A274-C921-6E7D-2BB8E9373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19239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DD3E76-3D29-104F-98A6-8BB825AEA3CF}" type="slidenum">
              <a:rPr kumimoji="0" lang="en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864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en-DE" sz="1000" b="0" i="0" u="none" strike="noStrike" kern="1200" cap="none" spc="0" normalizeH="0" baseline="0" noProof="0" dirty="0">
              <a:ln>
                <a:noFill/>
              </a:ln>
              <a:solidFill>
                <a:srgbClr val="002864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240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8307F83-6F6B-8A92-922E-FEDB8B3CBA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2993" y="4848822"/>
            <a:ext cx="4869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ECDBC-DD41-2E4D-8AE9-CBB80FA53324}" type="slidenum">
              <a:rPr lang="en-DE" smtClean="0"/>
              <a:pPr/>
              <a:t>‹Nr.›</a:t>
            </a:fld>
            <a:endParaRPr lang="en-DE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798CBE9-0A02-AD49-7E00-425683FC3076}"/>
              </a:ext>
            </a:extLst>
          </p:cNvPr>
          <p:cNvSpPr txBox="1">
            <a:spLocks/>
          </p:cNvSpPr>
          <p:nvPr/>
        </p:nvSpPr>
        <p:spPr>
          <a:xfrm>
            <a:off x="7020272" y="4819239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DD3E76-3D29-104F-98A6-8BB825AEA3CF}" type="slidenum">
              <a:rPr lang="en-DE" smtClean="0"/>
              <a:pPr/>
              <a:t>‹Nr.›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691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B7EFECDF-96D3-FA4B-6723-8C5EB29896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1188" y="1743658"/>
            <a:ext cx="7345188" cy="118813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="0" cap="none" baseline="0"/>
            </a:lvl1pPr>
          </a:lstStyle>
          <a:p>
            <a:r>
              <a:rPr lang="de-DE" dirty="0"/>
              <a:t>Präsentationstitel</a:t>
            </a:r>
            <a:br>
              <a:rPr lang="de-DE" dirty="0"/>
            </a:br>
            <a:r>
              <a:rPr lang="de-DE" dirty="0"/>
              <a:t>Auch zweizeilig möglich</a:t>
            </a: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3B3872E0-0715-C674-C728-1D68E3826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1188" y="3255826"/>
            <a:ext cx="7345188" cy="118813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8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Eventuelle Subheadline,</a:t>
            </a:r>
          </a:p>
          <a:p>
            <a:r>
              <a:rPr lang="de-DE" dirty="0"/>
              <a:t>ebenfalls zweizeilig möglich</a:t>
            </a:r>
          </a:p>
        </p:txBody>
      </p:sp>
      <p:sp>
        <p:nvSpPr>
          <p:cNvPr id="2" name="Untertitel 2">
            <a:extLst>
              <a:ext uri="{FF2B5EF4-FFF2-40B4-BE49-F238E27FC236}">
                <a16:creationId xmlns:a16="http://schemas.microsoft.com/office/drawing/2014/main" id="{4BD6E45B-F31D-F8E1-AF92-098171657421}"/>
              </a:ext>
            </a:extLst>
          </p:cNvPr>
          <p:cNvSpPr txBox="1">
            <a:spLocks/>
          </p:cNvSpPr>
          <p:nvPr/>
        </p:nvSpPr>
        <p:spPr>
          <a:xfrm>
            <a:off x="611188" y="4638292"/>
            <a:ext cx="7345188" cy="4537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4C8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www.helmholtz-metadaten.de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14C8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72839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2" orient="horz" pos="2074">
          <p15:clr>
            <a:srgbClr val="FBAE40"/>
          </p15:clr>
        </p15:guide>
        <p15:guide id="6" orient="horz" pos="275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>
  <p:cSld name="groessere Bil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 dirty="0"/>
          </a:p>
        </p:txBody>
      </p:sp>
      <p:sp>
        <p:nvSpPr>
          <p:cNvPr id="5" name="Inhaltsplatzhalter 6"/>
          <p:cNvSpPr>
            <a:spLocks noGrp="1"/>
          </p:cNvSpPr>
          <p:nvPr>
            <p:ph sz="quarter" idx="15" hasCustomPrompt="1"/>
          </p:nvPr>
        </p:nvSpPr>
        <p:spPr bwMode="auto">
          <a:xfrm>
            <a:off x="358775" y="735013"/>
            <a:ext cx="8461697" cy="900633"/>
          </a:xfrm>
        </p:spPr>
        <p:txBody>
          <a:bodyPr/>
          <a:lstStyle>
            <a:lvl1pPr marL="182563" indent="-1825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/>
              <a:buChar char="§"/>
              <a:tabLst>
                <a:tab pos="179388" algn="l"/>
                <a:tab pos="358775" algn="l"/>
              </a:tabLst>
              <a:defRPr/>
            </a:lvl1pPr>
            <a:lvl2pPr marL="401638" indent="-198438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Symbol"/>
              <a:buChar char="-"/>
              <a:defRPr sz="1100"/>
            </a:lvl2pPr>
            <a:lvl3pPr marL="579438" indent="-1778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Symbol"/>
              <a:buChar char="-"/>
              <a:defRPr sz="1100"/>
            </a:lvl3pPr>
            <a:lvl4pPr marL="711200" indent="-171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/>
              <a:buChar char="§"/>
              <a:defRPr/>
            </a:lvl4pPr>
            <a:lvl5pPr marL="885825" indent="-171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/>
              <a:buChar char="§"/>
              <a:defRPr/>
            </a:lvl5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</p:txBody>
      </p:sp>
      <p:sp>
        <p:nvSpPr>
          <p:cNvPr id="6" name="Inhaltsplatzhalter 6"/>
          <p:cNvSpPr>
            <a:spLocks noGrp="1"/>
          </p:cNvSpPr>
          <p:nvPr>
            <p:ph sz="quarter" idx="16"/>
          </p:nvPr>
        </p:nvSpPr>
        <p:spPr bwMode="auto">
          <a:xfrm>
            <a:off x="358775" y="1851671"/>
            <a:ext cx="8461697" cy="295232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/>
              <a:buNone/>
              <a:tabLst>
                <a:tab pos="179388" algn="l"/>
                <a:tab pos="358775" algn="l"/>
              </a:tabLst>
              <a:defRPr/>
            </a:lvl1pPr>
            <a:lvl2pPr marL="352425" indent="-171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/>
              <a:buChar char="§"/>
              <a:defRPr/>
            </a:lvl2pPr>
            <a:lvl3pPr marL="531813" indent="-171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/>
              <a:buChar char="§"/>
              <a:defRPr/>
            </a:lvl3pPr>
            <a:lvl4pPr marL="711200" indent="-171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/>
              <a:buChar char="§"/>
              <a:defRPr/>
            </a:lvl4pPr>
            <a:lvl5pPr marL="885825" indent="-171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/>
              <a:buChar char="§"/>
              <a:defRPr/>
            </a:lvl5pPr>
          </a:lstStyle>
          <a:p>
            <a:pPr lvl="0">
              <a:defRPr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15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8307F83-6F6B-8A92-922E-FEDB8B3CBA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2993" y="4848822"/>
            <a:ext cx="4869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CECDBC-DD41-2E4D-8AE9-CBB80FA53324}" type="slidenum">
              <a:rPr kumimoji="0" lang="en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864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en-DE" sz="1000" b="0" i="0" u="none" strike="noStrike" kern="1200" cap="none" spc="0" normalizeH="0" baseline="0" noProof="0" dirty="0">
              <a:ln>
                <a:noFill/>
              </a:ln>
              <a:solidFill>
                <a:srgbClr val="002864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798CBE9-0A02-AD49-7E00-425683FC3076}"/>
              </a:ext>
            </a:extLst>
          </p:cNvPr>
          <p:cNvSpPr txBox="1">
            <a:spLocks/>
          </p:cNvSpPr>
          <p:nvPr/>
        </p:nvSpPr>
        <p:spPr>
          <a:xfrm>
            <a:off x="7020272" y="4819239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DD3E76-3D29-104F-98A6-8BB825AEA3CF}" type="slidenum">
              <a:rPr kumimoji="0" lang="en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864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en-DE" sz="1000" b="0" i="0" u="none" strike="noStrike" kern="1200" cap="none" spc="0" normalizeH="0" baseline="0" noProof="0" dirty="0">
              <a:ln>
                <a:noFill/>
              </a:ln>
              <a:solidFill>
                <a:srgbClr val="002864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A857E60-04A9-D71C-7AAA-D2615CB9A5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5247" y="303498"/>
            <a:ext cx="8425225" cy="36004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2000" b="0" cap="none" baseline="0">
                <a:solidFill>
                  <a:srgbClr val="002864"/>
                </a:solidFill>
              </a:defRPr>
            </a:lvl1pPr>
          </a:lstStyle>
          <a:p>
            <a:r>
              <a:rPr lang="de-DE" dirty="0"/>
              <a:t>Zwischentitel grafisch, insgesamt Einzeilig</a:t>
            </a:r>
          </a:p>
        </p:txBody>
      </p:sp>
    </p:spTree>
    <p:extLst>
      <p:ext uri="{BB962C8B-B14F-4D97-AF65-F5344CB8AC3E}">
        <p14:creationId xmlns:p14="http://schemas.microsoft.com/office/powerpoint/2010/main" val="4137954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ABAA559B-722B-8A32-8E3F-3FE03FF73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2310745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723054AA-83EE-41C6-A4F4-D5264860F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3021841"/>
            <a:ext cx="7886700" cy="72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9774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B7EFECDF-96D3-FA4B-6723-8C5EB29896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1188" y="1743658"/>
            <a:ext cx="7345188" cy="118813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="0" cap="none" baseline="0"/>
            </a:lvl1pPr>
          </a:lstStyle>
          <a:p>
            <a:r>
              <a:rPr lang="de-DE" dirty="0"/>
              <a:t>Präsentationstitel</a:t>
            </a:r>
            <a:br>
              <a:rPr lang="de-DE" dirty="0"/>
            </a:br>
            <a:r>
              <a:rPr lang="de-DE" dirty="0"/>
              <a:t>Auch zweizeilig möglich</a:t>
            </a: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3B3872E0-0715-C674-C728-1D68E3826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1188" y="3255826"/>
            <a:ext cx="7345188" cy="118813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8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Eventuelle Subheadline,</a:t>
            </a:r>
          </a:p>
          <a:p>
            <a:r>
              <a:rPr lang="de-DE" dirty="0"/>
              <a:t>ebenfalls zweizeilig möglich</a:t>
            </a:r>
          </a:p>
        </p:txBody>
      </p:sp>
      <p:sp>
        <p:nvSpPr>
          <p:cNvPr id="2" name="Untertitel 2">
            <a:extLst>
              <a:ext uri="{FF2B5EF4-FFF2-40B4-BE49-F238E27FC236}">
                <a16:creationId xmlns:a16="http://schemas.microsoft.com/office/drawing/2014/main" id="{4BD6E45B-F31D-F8E1-AF92-098171657421}"/>
              </a:ext>
            </a:extLst>
          </p:cNvPr>
          <p:cNvSpPr txBox="1">
            <a:spLocks/>
          </p:cNvSpPr>
          <p:nvPr/>
        </p:nvSpPr>
        <p:spPr>
          <a:xfrm>
            <a:off x="611188" y="4638292"/>
            <a:ext cx="7345188" cy="4537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 err="1">
                <a:solidFill>
                  <a:srgbClr val="14C8FF"/>
                </a:solidFill>
              </a:rPr>
              <a:t>www.helmholtz-metadaten.de</a:t>
            </a:r>
            <a:endParaRPr lang="de-DE" sz="1200" dirty="0">
              <a:solidFill>
                <a:srgbClr val="14C8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7900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2" orient="horz" pos="2074">
          <p15:clr>
            <a:srgbClr val="FBAE40"/>
          </p15:clr>
        </p15:guide>
        <p15:guide id="6" orient="horz" pos="275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Standardfolie mit Bild und Herrvorhebun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433387" y="627460"/>
            <a:ext cx="4138613" cy="334565"/>
          </a:xfrm>
        </p:spPr>
        <p:txBody>
          <a:bodyPr anchor="b">
            <a:noAutofit/>
          </a:bodyPr>
          <a:lstStyle>
            <a:lvl1pPr>
              <a:defRPr sz="1800" cap="none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GB" noProof="0" dirty="0"/>
              <a:t>Headline 1.1. </a:t>
            </a:r>
            <a:r>
              <a:rPr lang="en-GB" noProof="0" dirty="0" err="1"/>
              <a:t>blau</a:t>
            </a:r>
            <a:r>
              <a:rPr lang="en-GB" noProof="0" dirty="0"/>
              <a:t> 24 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auto">
          <a:xfrm>
            <a:off x="433387" y="1117105"/>
            <a:ext cx="4138613" cy="142577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875"/>
              </a:lnSpc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33387" y="3462338"/>
            <a:ext cx="4138613" cy="621506"/>
          </a:xfrm>
        </p:spPr>
        <p:txBody>
          <a:bodyPr lIns="0" tIns="0" rIns="0" bIns="0"/>
          <a:lstStyle>
            <a:lvl1pPr marL="0" indent="0">
              <a:buFontTx/>
              <a:buNone/>
              <a:defRPr sz="1800" b="1" i="0">
                <a:solidFill>
                  <a:schemeClr val="accent3"/>
                </a:solidFill>
                <a:latin typeface="Source Sans Pro"/>
              </a:defRPr>
            </a:lvl1pPr>
            <a:lvl2pPr marL="342900" indent="0">
              <a:buNone/>
              <a:defRPr/>
            </a:lvl2pPr>
          </a:lstStyle>
          <a:p>
            <a:pPr lvl="0">
              <a:defRPr/>
            </a:pPr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>
              <a:defRPr/>
            </a:pP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 bwMode="auto">
          <a:xfrm>
            <a:off x="4572000" y="627460"/>
            <a:ext cx="4138613" cy="39350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33387" y="216694"/>
            <a:ext cx="1546325" cy="16841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900" cap="all">
                <a:solidFill>
                  <a:schemeClr val="tx2"/>
                </a:solidFill>
              </a:defRPr>
            </a:lvl1pPr>
          </a:lstStyle>
          <a:p>
            <a:r>
              <a:rPr lang="en-GB" cap="none" dirty="0"/>
              <a:t>FAIR and RDM in PaN Sciences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433387" y="0"/>
            <a:ext cx="324000" cy="78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757387" y="0"/>
            <a:ext cx="324000" cy="7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081163" y="0"/>
            <a:ext cx="324000" cy="7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18" name="Foliennummernplatzhalter 11"/>
          <p:cNvSpPr txBox="1"/>
          <p:nvPr userDrawn="1"/>
        </p:nvSpPr>
        <p:spPr bwMode="auto">
          <a:xfrm>
            <a:off x="3549584" y="474979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de-DE"/>
            </a:defPPr>
            <a:lvl1pPr marL="0" algn="r" defTabSz="914400">
              <a:defRPr lang="de-DE" sz="1200" b="0" i="0" cap="none">
                <a:solidFill>
                  <a:schemeClr val="tx2"/>
                </a:solidFill>
                <a:latin typeface="Source Sans Pro"/>
                <a:ea typeface="Roboto"/>
                <a:cs typeface="Roboto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de-DE" sz="900"/>
          </a:p>
        </p:txBody>
      </p:sp>
      <p:sp>
        <p:nvSpPr>
          <p:cNvPr id="24" name="Foliennummernplatzhalter 11"/>
          <p:cNvSpPr txBox="1"/>
          <p:nvPr userDrawn="1"/>
        </p:nvSpPr>
        <p:spPr bwMode="auto">
          <a:xfrm>
            <a:off x="4261560" y="4767047"/>
            <a:ext cx="632123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de-DE"/>
            </a:defPPr>
            <a:lvl1pPr marL="0" algn="r" defTabSz="914400">
              <a:defRPr lang="de-DE" sz="1200" b="0" i="0" cap="none">
                <a:solidFill>
                  <a:schemeClr val="tx2"/>
                </a:solidFill>
                <a:latin typeface="Source Sans Pro"/>
                <a:ea typeface="Roboto"/>
                <a:cs typeface="Roboto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259DF1E7-7728-684B-896D-8CFDB8DC33E7}" type="slidenum">
              <a:rPr lang="de-DE" sz="900"/>
              <a:t>‹Nr.›</a:t>
            </a:fld>
            <a:endParaRPr lang="de-DE" sz="900"/>
          </a:p>
        </p:txBody>
      </p:sp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2"/>
          <a:srcRect t="16097" b="9200"/>
          <a:stretch/>
        </p:blipFill>
        <p:spPr bwMode="auto">
          <a:xfrm>
            <a:off x="7786766" y="4778504"/>
            <a:ext cx="1048996" cy="2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99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5"/>
          </p:nvPr>
        </p:nvSpPr>
        <p:spPr>
          <a:xfrm>
            <a:off x="394717" y="1131888"/>
            <a:ext cx="4070921" cy="360203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6"/>
          </p:nvPr>
        </p:nvSpPr>
        <p:spPr>
          <a:xfrm>
            <a:off x="4679950" y="1131888"/>
            <a:ext cx="4068763" cy="360203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1B0EC33-B589-6674-80B0-0E4085FCA5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5247" y="303498"/>
            <a:ext cx="8425225" cy="36004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2000" b="0" cap="none" baseline="0">
                <a:solidFill>
                  <a:srgbClr val="002864"/>
                </a:solidFill>
              </a:defRPr>
            </a:lvl1pPr>
          </a:lstStyle>
          <a:p>
            <a:r>
              <a:rPr lang="de-DE" dirty="0"/>
              <a:t>Zwischentitel grafisch, insgesamt Einzeilig</a:t>
            </a:r>
          </a:p>
        </p:txBody>
      </p:sp>
    </p:spTree>
    <p:extLst>
      <p:ext uri="{BB962C8B-B14F-4D97-AF65-F5344CB8AC3E}">
        <p14:creationId xmlns:p14="http://schemas.microsoft.com/office/powerpoint/2010/main" val="4000861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813">
          <p15:clr>
            <a:srgbClr val="FBAE40"/>
          </p15:clr>
        </p15:guide>
        <p15:guide id="5" pos="2947">
          <p15:clr>
            <a:srgbClr val="FBAE40"/>
          </p15:clr>
        </p15:guide>
        <p15:guide id="6" orient="horz" pos="2984">
          <p15:clr>
            <a:srgbClr val="FBAE40"/>
          </p15:clr>
        </p15:guide>
        <p15:guide id="7" orient="horz" pos="48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ABAA559B-722B-8A32-8E3F-3FE03FF73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2310745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723054AA-83EE-41C6-A4F4-D5264860F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3021841"/>
            <a:ext cx="7886700" cy="72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5385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>
  <p:cSld name="groessere Bil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 dirty="0"/>
          </a:p>
        </p:txBody>
      </p:sp>
      <p:sp>
        <p:nvSpPr>
          <p:cNvPr id="5" name="Inhaltsplatzhalter 6"/>
          <p:cNvSpPr>
            <a:spLocks noGrp="1"/>
          </p:cNvSpPr>
          <p:nvPr>
            <p:ph sz="quarter" idx="15" hasCustomPrompt="1"/>
          </p:nvPr>
        </p:nvSpPr>
        <p:spPr bwMode="auto">
          <a:xfrm>
            <a:off x="358775" y="735013"/>
            <a:ext cx="8461697" cy="900633"/>
          </a:xfrm>
        </p:spPr>
        <p:txBody>
          <a:bodyPr/>
          <a:lstStyle>
            <a:lvl1pPr marL="182563" indent="-1825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/>
              <a:buChar char="§"/>
              <a:tabLst>
                <a:tab pos="179388" algn="l"/>
                <a:tab pos="358775" algn="l"/>
              </a:tabLst>
              <a:defRPr/>
            </a:lvl1pPr>
            <a:lvl2pPr marL="401638" indent="-198438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Symbol"/>
              <a:buChar char="-"/>
              <a:defRPr sz="1100"/>
            </a:lvl2pPr>
            <a:lvl3pPr marL="579438" indent="-1778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Symbol"/>
              <a:buChar char="-"/>
              <a:defRPr sz="1100"/>
            </a:lvl3pPr>
            <a:lvl4pPr marL="711200" indent="-171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/>
              <a:buChar char="§"/>
              <a:defRPr/>
            </a:lvl4pPr>
            <a:lvl5pPr marL="885825" indent="-171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/>
              <a:buChar char="§"/>
              <a:defRPr/>
            </a:lvl5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</p:txBody>
      </p:sp>
      <p:sp>
        <p:nvSpPr>
          <p:cNvPr id="6" name="Inhaltsplatzhalter 6"/>
          <p:cNvSpPr>
            <a:spLocks noGrp="1"/>
          </p:cNvSpPr>
          <p:nvPr>
            <p:ph sz="quarter" idx="16"/>
          </p:nvPr>
        </p:nvSpPr>
        <p:spPr bwMode="auto">
          <a:xfrm>
            <a:off x="358775" y="1851671"/>
            <a:ext cx="8461697" cy="295232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/>
              <a:buNone/>
              <a:tabLst>
                <a:tab pos="179388" algn="l"/>
                <a:tab pos="358775" algn="l"/>
              </a:tabLst>
              <a:defRPr/>
            </a:lvl1pPr>
            <a:lvl2pPr marL="352425" indent="-171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/>
              <a:buChar char="§"/>
              <a:defRPr/>
            </a:lvl2pPr>
            <a:lvl3pPr marL="531813" indent="-171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/>
              <a:buChar char="§"/>
              <a:defRPr/>
            </a:lvl3pPr>
            <a:lvl4pPr marL="711200" indent="-171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/>
              <a:buChar char="§"/>
              <a:defRPr/>
            </a:lvl4pPr>
            <a:lvl5pPr marL="885825" indent="-171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/>
              <a:buChar char="§"/>
              <a:defRPr/>
            </a:lvl5pPr>
          </a:lstStyle>
          <a:p>
            <a:pPr lvl="0">
              <a:defRPr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5779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nubes.helmholtz-berlin.de/f/576928966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theme" Target="../theme/theme2.xml"/><Relationship Id="rId9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5.sv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hyperlink" Target="https://nubes.helmholtz-berlin.de/f/576928966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7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idx="1"/>
          </p:nvPr>
        </p:nvSpPr>
        <p:spPr>
          <a:xfrm>
            <a:off x="395288" y="1131589"/>
            <a:ext cx="8353426" cy="36180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8" name="Gerader Verbinder 7"/>
          <p:cNvCxnSpPr/>
          <p:nvPr/>
        </p:nvCxnSpPr>
        <p:spPr>
          <a:xfrm>
            <a:off x="0" y="771550"/>
            <a:ext cx="9144000" cy="0"/>
          </a:xfrm>
          <a:prstGeom prst="line">
            <a:avLst/>
          </a:prstGeom>
          <a:ln>
            <a:solidFill>
              <a:srgbClr val="14C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A0BEC16B-4B64-04BC-5516-59692A0CEBDB}"/>
              </a:ext>
            </a:extLst>
          </p:cNvPr>
          <p:cNvSpPr txBox="1">
            <a:spLocks/>
          </p:cNvSpPr>
          <p:nvPr/>
        </p:nvSpPr>
        <p:spPr bwMode="auto">
          <a:xfrm>
            <a:off x="8568444" y="4798800"/>
            <a:ext cx="288032" cy="36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600" b="1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dirty="0"/>
              <a:t>|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2D1EC53-45CC-DC48-C1A7-C8CB78651D74}"/>
              </a:ext>
            </a:extLst>
          </p:cNvPr>
          <p:cNvGrpSpPr/>
          <p:nvPr/>
        </p:nvGrpSpPr>
        <p:grpSpPr>
          <a:xfrm>
            <a:off x="12924928" y="0"/>
            <a:ext cx="2450898" cy="3614270"/>
            <a:chOff x="13025750" y="0"/>
            <a:chExt cx="2450898" cy="3614270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3672156-4F8B-E185-8258-7830BEE29432}"/>
                </a:ext>
              </a:extLst>
            </p:cNvPr>
            <p:cNvSpPr/>
            <p:nvPr/>
          </p:nvSpPr>
          <p:spPr>
            <a:xfrm>
              <a:off x="13025750" y="22878"/>
              <a:ext cx="214657" cy="214657"/>
            </a:xfrm>
            <a:prstGeom prst="rect">
              <a:avLst/>
            </a:prstGeom>
            <a:solidFill>
              <a:srgbClr val="0028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AAAECCAA-E57F-CBC6-7756-2C6AC897EEBF}"/>
                </a:ext>
              </a:extLst>
            </p:cNvPr>
            <p:cNvSpPr txBox="1"/>
            <p:nvPr/>
          </p:nvSpPr>
          <p:spPr>
            <a:xfrm>
              <a:off x="13282895" y="0"/>
              <a:ext cx="21937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1" i="0" dirty="0">
                  <a:latin typeface="Arial" panose="020B0604020202020204" pitchFamily="34" charset="0"/>
                  <a:cs typeface="Arial" panose="020B0604020202020204" pitchFamily="34" charset="0"/>
                </a:rPr>
                <a:t>HMC Dark Blue: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#002864    //    RGB: </a:t>
              </a:r>
              <a:r>
                <a:rPr lang="de-DE" sz="600" b="0" i="0" dirty="0">
                  <a:solidFill>
                    <a:srgbClr val="002864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 | 40 | 100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ADA4AFE7-FFF3-A88E-37C0-85F54555544A}"/>
                </a:ext>
              </a:extLst>
            </p:cNvPr>
            <p:cNvSpPr/>
            <p:nvPr/>
          </p:nvSpPr>
          <p:spPr>
            <a:xfrm>
              <a:off x="13025750" y="326104"/>
              <a:ext cx="214657" cy="214657"/>
            </a:xfrm>
            <a:prstGeom prst="rect">
              <a:avLst/>
            </a:prstGeom>
            <a:solidFill>
              <a:srgbClr val="14C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95ECD28-0ECB-E8AF-05D9-F24CBDEE45C7}"/>
                </a:ext>
              </a:extLst>
            </p:cNvPr>
            <p:cNvSpPr txBox="1"/>
            <p:nvPr/>
          </p:nvSpPr>
          <p:spPr>
            <a:xfrm>
              <a:off x="13282895" y="313589"/>
              <a:ext cx="1662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" b="1" i="0" dirty="0">
                  <a:latin typeface="Arial" panose="020B0604020202020204" pitchFamily="34" charset="0"/>
                  <a:cs typeface="Arial" panose="020B0604020202020204" pitchFamily="34" charset="0"/>
                </a:rPr>
                <a:t>HMC Light Blue &amp; Office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#14c8ff      //    RGB: </a:t>
              </a:r>
              <a:r>
                <a:rPr lang="de-DE" sz="600" b="0" i="0" dirty="0">
                  <a:solidFill>
                    <a:srgbClr val="002864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20 | 200 | 255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6339706C-8ED1-5B07-AB13-AC365D1B2B3E}"/>
                </a:ext>
              </a:extLst>
            </p:cNvPr>
            <p:cNvSpPr/>
            <p:nvPr/>
          </p:nvSpPr>
          <p:spPr>
            <a:xfrm>
              <a:off x="13025750" y="629330"/>
              <a:ext cx="214657" cy="214657"/>
            </a:xfrm>
            <a:prstGeom prst="rect">
              <a:avLst/>
            </a:prstGeom>
            <a:solidFill>
              <a:srgbClr val="50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0589A7E1-1887-6EE0-A88D-02BEE2EDDE01}"/>
                </a:ext>
              </a:extLst>
            </p:cNvPr>
            <p:cNvSpPr txBox="1"/>
            <p:nvPr/>
          </p:nvSpPr>
          <p:spPr>
            <a:xfrm>
              <a:off x="13282895" y="616815"/>
              <a:ext cx="1662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" b="1" i="0" dirty="0">
                  <a:latin typeface="Arial" panose="020B0604020202020204" pitchFamily="34" charset="0"/>
                  <a:cs typeface="Arial" panose="020B0604020202020204" pitchFamily="34" charset="0"/>
                </a:rPr>
                <a:t>Hub AST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#50c8aa     //    RGB: </a:t>
              </a:r>
              <a:r>
                <a:rPr lang="de-DE" sz="600" b="0" i="0" dirty="0">
                  <a:solidFill>
                    <a:srgbClr val="0F296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80 | 200 | 170</a:t>
              </a:r>
            </a:p>
            <a:p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6A911BA-6F23-084B-9FE4-CACD69434E12}"/>
                </a:ext>
              </a:extLst>
            </p:cNvPr>
            <p:cNvSpPr/>
            <p:nvPr/>
          </p:nvSpPr>
          <p:spPr>
            <a:xfrm>
              <a:off x="13025750" y="932556"/>
              <a:ext cx="214657" cy="214657"/>
            </a:xfrm>
            <a:prstGeom prst="rect">
              <a:avLst/>
            </a:prstGeom>
            <a:solidFill>
              <a:srgbClr val="3264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8F65D18-30F0-4E1E-D270-27B378B8AB28}"/>
                </a:ext>
              </a:extLst>
            </p:cNvPr>
            <p:cNvSpPr txBox="1"/>
            <p:nvPr/>
          </p:nvSpPr>
          <p:spPr>
            <a:xfrm>
              <a:off x="13282895" y="927666"/>
              <a:ext cx="17949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" b="1" i="0" dirty="0">
                  <a:latin typeface="Arial" panose="020B0604020202020204" pitchFamily="34" charset="0"/>
                  <a:cs typeface="Arial" panose="020B0604020202020204" pitchFamily="34" charset="0"/>
                </a:rPr>
                <a:t>Hub Earth &amp; Environment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# 326468    //    RGB: </a:t>
              </a:r>
              <a:r>
                <a:rPr lang="de-DE" sz="600" b="0" i="0" dirty="0">
                  <a:solidFill>
                    <a:srgbClr val="0F296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50 | 100  | 105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E117DFEC-8009-C9CA-FBFF-69637608673B}"/>
                </a:ext>
              </a:extLst>
            </p:cNvPr>
            <p:cNvSpPr/>
            <p:nvPr/>
          </p:nvSpPr>
          <p:spPr>
            <a:xfrm>
              <a:off x="13025750" y="1235782"/>
              <a:ext cx="214657" cy="214657"/>
            </a:xfrm>
            <a:prstGeom prst="rect">
              <a:avLst/>
            </a:prstGeom>
            <a:solidFill>
              <a:srgbClr val="FFD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D48F2B-9FCE-F889-3A12-94338A450228}"/>
                </a:ext>
              </a:extLst>
            </p:cNvPr>
            <p:cNvSpPr txBox="1"/>
            <p:nvPr/>
          </p:nvSpPr>
          <p:spPr>
            <a:xfrm>
              <a:off x="13282895" y="1223267"/>
              <a:ext cx="175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" b="1" i="0" dirty="0">
                  <a:latin typeface="Arial" panose="020B0604020202020204" pitchFamily="34" charset="0"/>
                  <a:cs typeface="Arial" panose="020B0604020202020204" pitchFamily="34" charset="0"/>
                </a:rPr>
                <a:t>HMC Energy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#ffd228     //    RGB:  </a:t>
              </a:r>
              <a:r>
                <a:rPr lang="de-DE" sz="600" b="0" i="0" dirty="0">
                  <a:solidFill>
                    <a:srgbClr val="0F296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255  |  210  |  40</a:t>
              </a: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70582239-AF84-9097-4BB7-20F59767FC42}"/>
                </a:ext>
              </a:extLst>
            </p:cNvPr>
            <p:cNvSpPr/>
            <p:nvPr/>
          </p:nvSpPr>
          <p:spPr>
            <a:xfrm>
              <a:off x="13025750" y="1539008"/>
              <a:ext cx="214657" cy="214657"/>
            </a:xfrm>
            <a:prstGeom prst="rect">
              <a:avLst/>
            </a:prstGeom>
            <a:solidFill>
              <a:srgbClr val="D232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6B945C95-7DEA-2BFB-1D61-69B33A41EB77}"/>
                </a:ext>
              </a:extLst>
            </p:cNvPr>
            <p:cNvSpPr txBox="1"/>
            <p:nvPr/>
          </p:nvSpPr>
          <p:spPr>
            <a:xfrm>
              <a:off x="13282895" y="1530306"/>
              <a:ext cx="1662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" b="1" i="0" dirty="0">
                  <a:latin typeface="Arial" panose="020B0604020202020204" pitchFamily="34" charset="0"/>
                  <a:cs typeface="Arial" panose="020B0604020202020204" pitchFamily="34" charset="0"/>
                </a:rPr>
                <a:t>HMC Health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#a0235a    //    RGB: </a:t>
              </a:r>
              <a:r>
                <a:rPr lang="de-DE" sz="600" b="0" i="0" dirty="0">
                  <a:solidFill>
                    <a:srgbClr val="0F296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210  |  50  |  100</a:t>
              </a: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3EA09CC-ADED-E332-EB19-98FEC1692315}"/>
                </a:ext>
              </a:extLst>
            </p:cNvPr>
            <p:cNvSpPr/>
            <p:nvPr/>
          </p:nvSpPr>
          <p:spPr>
            <a:xfrm>
              <a:off x="13025750" y="1842234"/>
              <a:ext cx="214657" cy="214657"/>
            </a:xfrm>
            <a:prstGeom prst="rect">
              <a:avLst/>
            </a:prstGeom>
            <a:solidFill>
              <a:srgbClr val="A023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3246653-263B-05F9-6828-2E8B293793CE}"/>
                </a:ext>
              </a:extLst>
            </p:cNvPr>
            <p:cNvSpPr txBox="1"/>
            <p:nvPr/>
          </p:nvSpPr>
          <p:spPr>
            <a:xfrm>
              <a:off x="13282895" y="1833532"/>
              <a:ext cx="19646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" b="1" i="0" dirty="0">
                  <a:latin typeface="Arial" panose="020B0604020202020204" pitchFamily="34" charset="0"/>
                  <a:cs typeface="Arial" panose="020B0604020202020204" pitchFamily="34" charset="0"/>
                </a:rPr>
                <a:t>Hub Information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#a0235a    //    RGB: </a:t>
              </a:r>
              <a:r>
                <a:rPr lang="de-DE" sz="600" b="0" i="0" dirty="0">
                  <a:solidFill>
                    <a:srgbClr val="0F296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160  |  35  |  90</a:t>
              </a: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      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A485D763-E684-6A42-FA62-99477DD3C2E9}"/>
                </a:ext>
              </a:extLst>
            </p:cNvPr>
            <p:cNvSpPr/>
            <p:nvPr/>
          </p:nvSpPr>
          <p:spPr>
            <a:xfrm>
              <a:off x="13025750" y="2145460"/>
              <a:ext cx="214657" cy="214657"/>
            </a:xfrm>
            <a:prstGeom prst="rect">
              <a:avLst/>
            </a:prstGeom>
            <a:solidFill>
              <a:srgbClr val="F0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24312DDC-700C-5A5D-1AD1-BCB7BAA3B730}"/>
                </a:ext>
              </a:extLst>
            </p:cNvPr>
            <p:cNvSpPr txBox="1"/>
            <p:nvPr/>
          </p:nvSpPr>
          <p:spPr>
            <a:xfrm>
              <a:off x="13282895" y="2136758"/>
              <a:ext cx="17949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Hub Matter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#f0781e    //    RGB: </a:t>
              </a:r>
              <a:r>
                <a:rPr lang="de-DE" sz="600" b="0" i="0" dirty="0">
                  <a:solidFill>
                    <a:srgbClr val="0F296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240  |  120  |  30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A8ADE142-2773-9D41-4B7A-EFE518A624DB}"/>
                </a:ext>
              </a:extLst>
            </p:cNvPr>
            <p:cNvSpPr/>
            <p:nvPr/>
          </p:nvSpPr>
          <p:spPr>
            <a:xfrm>
              <a:off x="13025750" y="2448686"/>
              <a:ext cx="214657" cy="214657"/>
            </a:xfrm>
            <a:prstGeom prst="rect">
              <a:avLst/>
            </a:prstGeom>
            <a:solidFill>
              <a:srgbClr val="8CD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B72C2014-0D28-6344-1C7B-8932899AC034}"/>
                </a:ext>
              </a:extLst>
            </p:cNvPr>
            <p:cNvSpPr txBox="1"/>
            <p:nvPr/>
          </p:nvSpPr>
          <p:spPr>
            <a:xfrm>
              <a:off x="13282895" y="2439985"/>
              <a:ext cx="19379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" b="1" i="0" dirty="0">
                  <a:latin typeface="Arial" panose="020B0604020202020204" pitchFamily="34" charset="0"/>
                  <a:cs typeface="Arial" panose="020B0604020202020204" pitchFamily="34" charset="0"/>
                </a:rPr>
                <a:t>FAIR Data Commons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#8cd600    //    RGB: </a:t>
              </a:r>
              <a:r>
                <a:rPr lang="de-DE" sz="600" b="0" i="0" dirty="0">
                  <a:solidFill>
                    <a:srgbClr val="0F296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140  |  214  |  0</a:t>
              </a:r>
              <a:endParaRPr lang="de-DE" sz="600"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04775F64-A78D-7088-5583-CDE1D217AEBD}"/>
                </a:ext>
              </a:extLst>
            </p:cNvPr>
            <p:cNvSpPr/>
            <p:nvPr/>
          </p:nvSpPr>
          <p:spPr>
            <a:xfrm>
              <a:off x="13025750" y="2763487"/>
              <a:ext cx="214657" cy="214657"/>
            </a:xfrm>
            <a:prstGeom prst="rect">
              <a:avLst/>
            </a:prstGeom>
            <a:solidFill>
              <a:srgbClr val="5E3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9AE6882-DEB1-FC87-CF6B-C0D13C197FCA}"/>
                </a:ext>
              </a:extLst>
            </p:cNvPr>
            <p:cNvSpPr txBox="1"/>
            <p:nvPr/>
          </p:nvSpPr>
          <p:spPr>
            <a:xfrm>
              <a:off x="13282895" y="2743210"/>
              <a:ext cx="17091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1" i="0" dirty="0">
                  <a:latin typeface="Arial" panose="020B0604020202020204" pitchFamily="34" charset="0"/>
                  <a:cs typeface="Arial" panose="020B0604020202020204" pitchFamily="34" charset="0"/>
                </a:rPr>
                <a:t>Projects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#5e3b99    //    RGB: </a:t>
              </a:r>
              <a:r>
                <a:rPr lang="de-DE" sz="600" b="0" i="0" dirty="0">
                  <a:solidFill>
                    <a:srgbClr val="0F296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94  |  59  |  153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4257F15B-279D-A2A0-C1DE-0C6069A7D996}"/>
                </a:ext>
              </a:extLst>
            </p:cNvPr>
            <p:cNvSpPr/>
            <p:nvPr/>
          </p:nvSpPr>
          <p:spPr>
            <a:xfrm>
              <a:off x="13025750" y="3078288"/>
              <a:ext cx="214657" cy="214657"/>
            </a:xfrm>
            <a:prstGeom prst="rect">
              <a:avLst/>
            </a:prstGeom>
            <a:solidFill>
              <a:srgbClr val="05E5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BBD4B13D-7E74-2B5A-DE59-AC083E19D71D}"/>
                </a:ext>
              </a:extLst>
            </p:cNvPr>
            <p:cNvSpPr txBox="1"/>
            <p:nvPr/>
          </p:nvSpPr>
          <p:spPr>
            <a:xfrm>
              <a:off x="13282895" y="3046436"/>
              <a:ext cx="17949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1" i="0" dirty="0">
                  <a:latin typeface="Arial" panose="020B0604020202020204" pitchFamily="34" charset="0"/>
                  <a:cs typeface="Arial" panose="020B0604020202020204" pitchFamily="34" charset="0"/>
                </a:rPr>
                <a:t>Mint / Highlight 1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#05e5ba    //    RGB: </a:t>
              </a:r>
              <a:r>
                <a:rPr lang="de-DE" sz="600" b="0" i="0" dirty="0">
                  <a:solidFill>
                    <a:srgbClr val="002864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5 | 229 | 186</a:t>
              </a: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3E35AA2E-0E00-9AE7-6765-B5D49895D99E}"/>
                </a:ext>
              </a:extLst>
            </p:cNvPr>
            <p:cNvSpPr/>
            <p:nvPr/>
          </p:nvSpPr>
          <p:spPr>
            <a:xfrm>
              <a:off x="13025750" y="3387703"/>
              <a:ext cx="214657" cy="214657"/>
            </a:xfrm>
            <a:prstGeom prst="rect">
              <a:avLst/>
            </a:prstGeom>
            <a:solidFill>
              <a:srgbClr val="CDE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51AA38D-CA80-80FE-AA67-2CFAA368EDE6}"/>
                </a:ext>
              </a:extLst>
            </p:cNvPr>
            <p:cNvSpPr txBox="1"/>
            <p:nvPr/>
          </p:nvSpPr>
          <p:spPr>
            <a:xfrm>
              <a:off x="13282895" y="3337271"/>
              <a:ext cx="17949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" b="1" i="0" dirty="0">
                  <a:latin typeface="Arial" panose="020B0604020202020204" pitchFamily="34" charset="0"/>
                  <a:cs typeface="Arial" panose="020B0604020202020204" pitchFamily="34" charset="0"/>
                </a:rPr>
                <a:t>Highlight Blue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  <a:r>
                <a:rPr lang="de-DE" sz="600" b="0" i="0" dirty="0" err="1">
                  <a:latin typeface="Arial" panose="020B0604020202020204" pitchFamily="34" charset="0"/>
                  <a:cs typeface="Arial" panose="020B0604020202020204" pitchFamily="34" charset="0"/>
                </a:rPr>
                <a:t>cdeefb</a:t>
              </a: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    //    RGB: </a:t>
              </a:r>
              <a:r>
                <a:rPr lang="de-DE" sz="600" b="0" i="0" dirty="0">
                  <a:solidFill>
                    <a:srgbClr val="002864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205 | 238 | 251</a:t>
              </a: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33" name="Rectangle 2">
            <a:extLst>
              <a:ext uri="{FF2B5EF4-FFF2-40B4-BE49-F238E27FC236}">
                <a16:creationId xmlns:a16="http://schemas.microsoft.com/office/drawing/2014/main" id="{9E5B8CA8-9875-A074-93E7-24C07C236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1441" y="-200558"/>
            <a:ext cx="2880319" cy="4824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8715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8715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8715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8715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8715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8715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8715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8715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8715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71538" algn="l"/>
              </a:tabLst>
            </a:pP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order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make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everyone's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work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easy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possible,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have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prepared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following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title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versions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which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can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selected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very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easily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and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quickly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Select </a:t>
            </a:r>
            <a:r>
              <a:rPr kumimoji="0" lang="en-US" altLang="de-DE" sz="800" b="1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Home</a:t>
            </a: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 &gt; </a:t>
            </a:r>
            <a:r>
              <a:rPr kumimoji="0" lang="en-US" altLang="de-DE" sz="800" b="1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Layout</a:t>
            </a: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). </a:t>
            </a:r>
            <a:endParaRPr kumimoji="0" lang="de-DE" altLang="de-DE" sz="800" b="0" i="0" u="none" strike="noStrike" cap="none" normalizeH="0" baseline="0" dirty="0">
              <a:ln>
                <a:noFill/>
              </a:ln>
              <a:solidFill>
                <a:srgbClr val="002864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71538" algn="l"/>
              </a:tabLst>
            </a:pPr>
            <a:endParaRPr kumimoji="0" lang="de-DE" altLang="de-DE" sz="800" b="0" i="0" u="none" strike="noStrike" cap="none" normalizeH="0" baseline="0" dirty="0">
              <a:ln>
                <a:noFill/>
              </a:ln>
              <a:solidFill>
                <a:srgbClr val="00286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71538" algn="l"/>
              </a:tabLst>
            </a:pP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Basic</a:t>
            </a:r>
            <a:endParaRPr kumimoji="0" lang="en-US" altLang="de-DE" sz="800" b="0" i="0" u="none" strike="noStrike" cap="none" normalizeH="0" baseline="0" dirty="0">
              <a:ln>
                <a:noFill/>
              </a:ln>
              <a:solidFill>
                <a:srgbClr val="00286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71538" algn="l"/>
              </a:tabLst>
            </a:pP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Basic with Logo Placeholder</a:t>
            </a:r>
            <a:endParaRPr kumimoji="0" lang="en-US" altLang="de-DE" sz="800" b="0" i="0" u="none" strike="noStrike" cap="none" normalizeH="0" baseline="0" dirty="0">
              <a:ln>
                <a:noFill/>
              </a:ln>
              <a:solidFill>
                <a:srgbClr val="00286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71538" algn="l"/>
              </a:tabLst>
            </a:pP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Hub AST</a:t>
            </a:r>
            <a:endParaRPr kumimoji="0" lang="en-US" altLang="de-DE" sz="800" b="0" i="0" u="none" strike="noStrike" cap="none" normalizeH="0" baseline="0" dirty="0">
              <a:ln>
                <a:noFill/>
              </a:ln>
              <a:solidFill>
                <a:srgbClr val="00286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71538" algn="l"/>
              </a:tabLst>
            </a:pP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Hub Earth and Environment</a:t>
            </a:r>
            <a:endParaRPr kumimoji="0" lang="en-US" altLang="de-DE" sz="800" b="0" i="0" u="none" strike="noStrike" cap="none" normalizeH="0" baseline="0" dirty="0">
              <a:ln>
                <a:noFill/>
              </a:ln>
              <a:solidFill>
                <a:srgbClr val="00286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71538" algn="l"/>
              </a:tabLst>
            </a:pP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Hub Energy</a:t>
            </a:r>
            <a:endParaRPr kumimoji="0" lang="en-US" altLang="de-DE" sz="800" b="0" i="0" u="none" strike="noStrike" cap="none" normalizeH="0" baseline="0" dirty="0">
              <a:ln>
                <a:noFill/>
              </a:ln>
              <a:solidFill>
                <a:srgbClr val="00286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71538" algn="l"/>
              </a:tabLst>
            </a:pP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Hub Health</a:t>
            </a:r>
            <a:endParaRPr kumimoji="0" lang="en-US" altLang="de-DE" sz="800" b="0" i="0" u="none" strike="noStrike" cap="none" normalizeH="0" baseline="0" dirty="0">
              <a:ln>
                <a:noFill/>
              </a:ln>
              <a:solidFill>
                <a:srgbClr val="00286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71538" algn="l"/>
              </a:tabLst>
            </a:pP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Hub Information</a:t>
            </a:r>
            <a:endParaRPr kumimoji="0" lang="en-US" altLang="de-DE" sz="800" b="0" i="0" u="none" strike="noStrike" cap="none" normalizeH="0" baseline="0" dirty="0">
              <a:ln>
                <a:noFill/>
              </a:ln>
              <a:solidFill>
                <a:srgbClr val="00286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71538" algn="l"/>
              </a:tabLst>
            </a:pP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Hub Matter</a:t>
            </a:r>
            <a:endParaRPr kumimoji="0" lang="en-US" altLang="de-DE" sz="800" b="0" i="0" u="none" strike="noStrike" cap="none" normalizeH="0" baseline="0" dirty="0">
              <a:ln>
                <a:noFill/>
              </a:ln>
              <a:solidFill>
                <a:srgbClr val="00286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71538" algn="l"/>
              </a:tabLst>
            </a:pP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HMC Office</a:t>
            </a:r>
            <a:endParaRPr kumimoji="0" lang="en-US" altLang="de-DE" sz="800" b="0" i="0" u="none" strike="noStrike" cap="none" normalizeH="0" baseline="0" dirty="0">
              <a:ln>
                <a:noFill/>
              </a:ln>
              <a:solidFill>
                <a:srgbClr val="00286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71538" algn="l"/>
              </a:tabLst>
            </a:pP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HMC Projects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71538" algn="l"/>
              </a:tabLst>
            </a:pPr>
            <a:endParaRPr kumimoji="0" lang="en-US" altLang="de-DE" sz="800" b="0" i="0" u="none" strike="noStrike" cap="none" normalizeH="0" baseline="0" dirty="0">
              <a:ln>
                <a:noFill/>
              </a:ln>
              <a:solidFill>
                <a:srgbClr val="002864"/>
              </a:solidFill>
              <a:effectLst/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71538" algn="l"/>
              </a:tabLst>
            </a:pP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For more information (i.e. how to select and apply a Layout, how to install and add Theme </a:t>
            </a:r>
            <a:r>
              <a:rPr kumimoji="0" lang="en-US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Colours</a:t>
            </a: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etc</a:t>
            </a: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, please read the TEMPLATE READ ME here: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71538" algn="l"/>
              </a:tabLst>
            </a:pP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https://nubes.helmholtz-berlin.de/f/576928966</a:t>
            </a:r>
            <a:b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Important:</a:t>
            </a:r>
            <a:b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make sure everything works well, please download this Template to your desktop so that you can use PowerPoint instead of working directly in the Cloud.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71538" algn="l"/>
              </a:tabLst>
            </a:pPr>
            <a:endParaRPr kumimoji="0" lang="en-US" altLang="de-DE" sz="800" b="0" i="0" u="none" strike="noStrike" cap="none" normalizeH="0" baseline="0" dirty="0">
              <a:ln>
                <a:noFill/>
              </a:ln>
              <a:solidFill>
                <a:srgbClr val="00286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50A028E4-9838-2311-8F5F-2D045DF07A6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100392" y="4873971"/>
            <a:ext cx="540568" cy="1651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82A24C-F782-4880-7F80-70759D219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19239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D3E76-3D29-104F-98A6-8BB825AEA3CF}" type="slidenum">
              <a:rPr lang="en-DE" smtClean="0"/>
              <a:pPr/>
              <a:t>‹Nr.›</a:t>
            </a:fld>
            <a:endParaRPr lang="en-DE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25755C95-2192-42DE-7592-51179656E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11" y="104355"/>
            <a:ext cx="7886700" cy="687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4151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2" r:id="rId6"/>
    <p:sldLayoutId id="2147483663" r:id="rId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200" b="0" kern="1200" cap="none" baseline="0">
          <a:solidFill>
            <a:srgbClr val="002864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180000" rtl="0" eaLnBrk="1" latinLnBrk="0" hangingPunct="1">
        <a:lnSpc>
          <a:spcPts val="1800"/>
        </a:lnSpc>
        <a:spcBef>
          <a:spcPts val="1100"/>
        </a:spcBef>
        <a:spcAft>
          <a:spcPts val="0"/>
        </a:spcAft>
        <a:buClr>
          <a:srgbClr val="002864"/>
        </a:buClr>
        <a:buFont typeface="Arial" panose="020B0604020202020204" pitchFamily="34" charset="0"/>
        <a:buChar char="•"/>
        <a:tabLst>
          <a:tab pos="180000" algn="l"/>
          <a:tab pos="360000" algn="l"/>
        </a:tabLst>
        <a:defRPr sz="1400" kern="1200">
          <a:solidFill>
            <a:srgbClr val="002864"/>
          </a:solidFill>
          <a:latin typeface="+mn-lt"/>
          <a:ea typeface="+mn-ea"/>
          <a:cs typeface="+mn-cs"/>
        </a:defRPr>
      </a:lvl1pPr>
      <a:lvl2pPr marL="360363" indent="-179388" algn="l" defTabSz="914400" rtl="0" eaLnBrk="1" latinLnBrk="0" hangingPunct="1">
        <a:spcBef>
          <a:spcPct val="20000"/>
        </a:spcBef>
        <a:buClr>
          <a:srgbClr val="002864"/>
        </a:buClr>
        <a:buFont typeface="Arial" panose="020B0604020202020204" pitchFamily="34" charset="0"/>
        <a:buChar char="•"/>
        <a:defRPr sz="1400" kern="1200">
          <a:solidFill>
            <a:srgbClr val="002864"/>
          </a:solidFill>
          <a:latin typeface="+mn-lt"/>
          <a:ea typeface="+mn-ea"/>
          <a:cs typeface="+mn-cs"/>
        </a:defRPr>
      </a:lvl2pPr>
      <a:lvl3pPr marL="541338" indent="-180975" algn="l" defTabSz="914400" rtl="0" eaLnBrk="1" latinLnBrk="0" hangingPunct="1">
        <a:spcBef>
          <a:spcPct val="20000"/>
        </a:spcBef>
        <a:buClr>
          <a:srgbClr val="002864"/>
        </a:buClr>
        <a:buFont typeface="Arial" panose="020B0604020202020204" pitchFamily="34" charset="0"/>
        <a:buChar char="•"/>
        <a:defRPr sz="1400" kern="1200">
          <a:solidFill>
            <a:srgbClr val="002864"/>
          </a:solidFill>
          <a:latin typeface="+mn-lt"/>
          <a:ea typeface="+mn-ea"/>
          <a:cs typeface="+mn-cs"/>
        </a:defRPr>
      </a:lvl3pPr>
      <a:lvl4pPr marL="714375" indent="-174625" algn="l" defTabSz="914400" rtl="0" eaLnBrk="1" latinLnBrk="0" hangingPunct="1">
        <a:spcBef>
          <a:spcPct val="20000"/>
        </a:spcBef>
        <a:buClr>
          <a:srgbClr val="002864"/>
        </a:buClr>
        <a:buFont typeface="Arial" panose="020B0604020202020204" pitchFamily="34" charset="0"/>
        <a:buChar char="•"/>
        <a:defRPr sz="1400" kern="1200">
          <a:solidFill>
            <a:srgbClr val="002864"/>
          </a:solidFill>
          <a:latin typeface="+mn-lt"/>
          <a:ea typeface="+mn-ea"/>
          <a:cs typeface="+mn-cs"/>
        </a:defRPr>
      </a:lvl4pPr>
      <a:lvl5pPr marL="1000125" indent="-285750" algn="l" defTabSz="914400" rtl="0" eaLnBrk="1" latinLnBrk="0" hangingPunct="1">
        <a:spcBef>
          <a:spcPct val="20000"/>
        </a:spcBef>
        <a:buClr>
          <a:srgbClr val="002864"/>
        </a:buClr>
        <a:buFont typeface="Arial" panose="020B0604020202020204" pitchFamily="34" charset="0"/>
        <a:buChar char="•"/>
        <a:defRPr sz="1400" kern="1200">
          <a:solidFill>
            <a:srgbClr val="002864"/>
          </a:solidFill>
          <a:latin typeface="+mn-lt"/>
          <a:ea typeface="+mn-ea"/>
          <a:cs typeface="+mn-cs"/>
        </a:defRPr>
      </a:lvl5pPr>
      <a:lvl6pPr marL="22860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9">
          <p15:clr>
            <a:srgbClr val="F26B43"/>
          </p15:clr>
        </p15:guide>
        <p15:guide id="2" orient="horz" pos="373">
          <p15:clr>
            <a:srgbClr val="F26B43"/>
          </p15:clr>
        </p15:guide>
        <p15:guide id="3" orient="horz" pos="713">
          <p15:clr>
            <a:srgbClr val="F26B43"/>
          </p15:clr>
        </p15:guide>
        <p15:guide id="4" orient="horz" pos="3162">
          <p15:clr>
            <a:srgbClr val="F26B43"/>
          </p15:clr>
        </p15:guide>
        <p15:guide id="5" pos="5511">
          <p15:clr>
            <a:srgbClr val="F26B43"/>
          </p15:clr>
        </p15:guide>
        <p15:guide id="6" orient="horz" pos="48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508" y="0"/>
            <a:ext cx="9144000" cy="5143500"/>
          </a:xfrm>
          <a:prstGeom prst="rect">
            <a:avLst/>
          </a:prstGeom>
          <a:solidFill>
            <a:srgbClr val="002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noFill/>
              </a:ln>
              <a:solidFill>
                <a:srgbClr val="002864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E54B51-0FDB-3D3B-1FCC-E503ABE937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503" t="48283" r="50000" b="34005"/>
          <a:stretch/>
        </p:blipFill>
        <p:spPr>
          <a:xfrm>
            <a:off x="3322483" y="4015616"/>
            <a:ext cx="5821517" cy="11484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B15FEB8-7BA0-39D4-A6E0-A2FB25CEA2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64529"/>
          <a:stretch/>
        </p:blipFill>
        <p:spPr>
          <a:xfrm>
            <a:off x="4716016" y="3932772"/>
            <a:ext cx="4974937" cy="1159257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11188" y="2310745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Zwischenfolie Titel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11188" y="3021841"/>
            <a:ext cx="7886700" cy="72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Unterzeile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16CCE7B-2170-7064-E54B-D03A020E5D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100392" y="4873971"/>
            <a:ext cx="540568" cy="16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19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400" kern="1200">
          <a:solidFill>
            <a:srgbClr val="22B0F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3">
          <p15:clr>
            <a:srgbClr val="F26B43"/>
          </p15:clr>
        </p15:guide>
        <p15:guide id="2" orient="horz" pos="2121">
          <p15:clr>
            <a:srgbClr val="F26B43"/>
          </p15:clr>
        </p15:guide>
        <p15:guide id="3" pos="90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0" y="771526"/>
            <a:ext cx="9144000" cy="4176514"/>
          </a:xfrm>
          <a:prstGeom prst="rect">
            <a:avLst/>
          </a:prstGeom>
          <a:solidFill>
            <a:srgbClr val="002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8F8CA07-F7C9-F1B0-8C35-30EF0EF89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9532" y="231490"/>
            <a:ext cx="2796043" cy="36760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5034BA1-AD3E-E2D4-C198-A5F4B377D41E}"/>
              </a:ext>
            </a:extLst>
          </p:cNvPr>
          <p:cNvGrpSpPr/>
          <p:nvPr/>
        </p:nvGrpSpPr>
        <p:grpSpPr>
          <a:xfrm>
            <a:off x="13059201" y="0"/>
            <a:ext cx="2450898" cy="3614270"/>
            <a:chOff x="13025750" y="0"/>
            <a:chExt cx="2450898" cy="361427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043FD3F-6BB8-06BB-6708-3347D71BCE23}"/>
                </a:ext>
              </a:extLst>
            </p:cNvPr>
            <p:cNvSpPr/>
            <p:nvPr/>
          </p:nvSpPr>
          <p:spPr>
            <a:xfrm>
              <a:off x="13025750" y="22878"/>
              <a:ext cx="214657" cy="214657"/>
            </a:xfrm>
            <a:prstGeom prst="rect">
              <a:avLst/>
            </a:prstGeom>
            <a:solidFill>
              <a:srgbClr val="0028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32190D56-2EF5-4942-700D-EA4F6C47E0FA}"/>
                </a:ext>
              </a:extLst>
            </p:cNvPr>
            <p:cNvSpPr txBox="1"/>
            <p:nvPr/>
          </p:nvSpPr>
          <p:spPr>
            <a:xfrm>
              <a:off x="13282895" y="0"/>
              <a:ext cx="21937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1" i="0" dirty="0">
                  <a:latin typeface="Arial" panose="020B0604020202020204" pitchFamily="34" charset="0"/>
                  <a:cs typeface="Arial" panose="020B0604020202020204" pitchFamily="34" charset="0"/>
                </a:rPr>
                <a:t>HMC Dark Blue: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#002864    //    RGB: </a:t>
              </a:r>
              <a:r>
                <a:rPr lang="de-DE" sz="600" b="0" i="0" dirty="0">
                  <a:solidFill>
                    <a:srgbClr val="002864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 | 40 | 100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1C4E93F-2D6B-C032-471C-73D383CDED11}"/>
                </a:ext>
              </a:extLst>
            </p:cNvPr>
            <p:cNvSpPr/>
            <p:nvPr/>
          </p:nvSpPr>
          <p:spPr>
            <a:xfrm>
              <a:off x="13025750" y="326104"/>
              <a:ext cx="214657" cy="214657"/>
            </a:xfrm>
            <a:prstGeom prst="rect">
              <a:avLst/>
            </a:prstGeom>
            <a:solidFill>
              <a:srgbClr val="14C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4A3C6464-4C46-7977-0EC3-2F6AC292836B}"/>
                </a:ext>
              </a:extLst>
            </p:cNvPr>
            <p:cNvSpPr txBox="1"/>
            <p:nvPr/>
          </p:nvSpPr>
          <p:spPr>
            <a:xfrm>
              <a:off x="13282895" y="313589"/>
              <a:ext cx="1662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" b="1" i="0" dirty="0">
                  <a:latin typeface="Arial" panose="020B0604020202020204" pitchFamily="34" charset="0"/>
                  <a:cs typeface="Arial" panose="020B0604020202020204" pitchFamily="34" charset="0"/>
                </a:rPr>
                <a:t>HMC Light Blue &amp; Office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#14c8ff      //    RGB: </a:t>
              </a:r>
              <a:r>
                <a:rPr lang="de-DE" sz="600" b="0" i="0" dirty="0">
                  <a:solidFill>
                    <a:srgbClr val="002864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20 | 200 | 255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6C6D0B2-9CA1-A6F0-7C5E-AEBCE5F340DC}"/>
                </a:ext>
              </a:extLst>
            </p:cNvPr>
            <p:cNvSpPr/>
            <p:nvPr/>
          </p:nvSpPr>
          <p:spPr>
            <a:xfrm>
              <a:off x="13025750" y="629330"/>
              <a:ext cx="214657" cy="214657"/>
            </a:xfrm>
            <a:prstGeom prst="rect">
              <a:avLst/>
            </a:prstGeom>
            <a:solidFill>
              <a:srgbClr val="50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FC2D3C3-5A9A-00B8-E9FC-539DA84DCC24}"/>
                </a:ext>
              </a:extLst>
            </p:cNvPr>
            <p:cNvSpPr txBox="1"/>
            <p:nvPr/>
          </p:nvSpPr>
          <p:spPr>
            <a:xfrm>
              <a:off x="13282895" y="616815"/>
              <a:ext cx="1662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" b="1" i="0" dirty="0">
                  <a:latin typeface="Arial" panose="020B0604020202020204" pitchFamily="34" charset="0"/>
                  <a:cs typeface="Arial" panose="020B0604020202020204" pitchFamily="34" charset="0"/>
                </a:rPr>
                <a:t>Hub AST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#50c8aa     //    RGB: </a:t>
              </a:r>
              <a:r>
                <a:rPr lang="de-DE" sz="600" b="0" i="0" dirty="0">
                  <a:solidFill>
                    <a:srgbClr val="0F296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80 | 200 | 170</a:t>
              </a:r>
            </a:p>
            <a:p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9A1C637-818A-5B18-4652-4350036DBD1D}"/>
                </a:ext>
              </a:extLst>
            </p:cNvPr>
            <p:cNvSpPr/>
            <p:nvPr/>
          </p:nvSpPr>
          <p:spPr>
            <a:xfrm>
              <a:off x="13025750" y="932556"/>
              <a:ext cx="214657" cy="214657"/>
            </a:xfrm>
            <a:prstGeom prst="rect">
              <a:avLst/>
            </a:prstGeom>
            <a:solidFill>
              <a:srgbClr val="3264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B9E8079-A9A6-B42B-348D-7ED8662E33DE}"/>
                </a:ext>
              </a:extLst>
            </p:cNvPr>
            <p:cNvSpPr txBox="1"/>
            <p:nvPr/>
          </p:nvSpPr>
          <p:spPr>
            <a:xfrm>
              <a:off x="13282895" y="927666"/>
              <a:ext cx="17949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" b="1" i="0" dirty="0">
                  <a:latin typeface="Arial" panose="020B0604020202020204" pitchFamily="34" charset="0"/>
                  <a:cs typeface="Arial" panose="020B0604020202020204" pitchFamily="34" charset="0"/>
                </a:rPr>
                <a:t>Hub Earth &amp; Environment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# 326468    //    RGB: </a:t>
              </a:r>
              <a:r>
                <a:rPr lang="de-DE" sz="600" b="0" i="0" dirty="0">
                  <a:solidFill>
                    <a:srgbClr val="0F296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50 | 100  | 105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E716C94-8E5A-7B12-5BC8-7F1D128F968D}"/>
                </a:ext>
              </a:extLst>
            </p:cNvPr>
            <p:cNvSpPr/>
            <p:nvPr/>
          </p:nvSpPr>
          <p:spPr>
            <a:xfrm>
              <a:off x="13025750" y="1235782"/>
              <a:ext cx="214657" cy="214657"/>
            </a:xfrm>
            <a:prstGeom prst="rect">
              <a:avLst/>
            </a:prstGeom>
            <a:solidFill>
              <a:srgbClr val="FFD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B766C008-6782-129B-D996-E9A7D534F38C}"/>
                </a:ext>
              </a:extLst>
            </p:cNvPr>
            <p:cNvSpPr txBox="1"/>
            <p:nvPr/>
          </p:nvSpPr>
          <p:spPr>
            <a:xfrm>
              <a:off x="13282895" y="1223267"/>
              <a:ext cx="175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" b="1" i="0" dirty="0">
                  <a:latin typeface="Arial" panose="020B0604020202020204" pitchFamily="34" charset="0"/>
                  <a:cs typeface="Arial" panose="020B0604020202020204" pitchFamily="34" charset="0"/>
                </a:rPr>
                <a:t>HMC Energy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#ffd228     //    RGB:  </a:t>
              </a:r>
              <a:r>
                <a:rPr lang="de-DE" sz="600" b="0" i="0" dirty="0">
                  <a:solidFill>
                    <a:srgbClr val="0F296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255  |  210  |  40</a:t>
              </a: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EAFCBFC-39EC-3285-2084-A02FC463759C}"/>
                </a:ext>
              </a:extLst>
            </p:cNvPr>
            <p:cNvSpPr/>
            <p:nvPr/>
          </p:nvSpPr>
          <p:spPr>
            <a:xfrm>
              <a:off x="13025750" y="1539008"/>
              <a:ext cx="214657" cy="214657"/>
            </a:xfrm>
            <a:prstGeom prst="rect">
              <a:avLst/>
            </a:prstGeom>
            <a:solidFill>
              <a:srgbClr val="D232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47ED7BA-E025-D880-3B7C-B83D3AA383AA}"/>
                </a:ext>
              </a:extLst>
            </p:cNvPr>
            <p:cNvSpPr txBox="1"/>
            <p:nvPr/>
          </p:nvSpPr>
          <p:spPr>
            <a:xfrm>
              <a:off x="13282895" y="1530306"/>
              <a:ext cx="1662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" b="1" i="0" dirty="0">
                  <a:latin typeface="Arial" panose="020B0604020202020204" pitchFamily="34" charset="0"/>
                  <a:cs typeface="Arial" panose="020B0604020202020204" pitchFamily="34" charset="0"/>
                </a:rPr>
                <a:t>HMC Health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#a0235a    //    RGB: </a:t>
              </a:r>
              <a:r>
                <a:rPr lang="de-DE" sz="600" b="0" i="0" dirty="0">
                  <a:solidFill>
                    <a:srgbClr val="0F296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210  |  50  |  100</a:t>
              </a: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78A3691D-5D76-D4F5-528B-959DD000E9CF}"/>
                </a:ext>
              </a:extLst>
            </p:cNvPr>
            <p:cNvSpPr/>
            <p:nvPr/>
          </p:nvSpPr>
          <p:spPr>
            <a:xfrm>
              <a:off x="13025750" y="1842234"/>
              <a:ext cx="214657" cy="214657"/>
            </a:xfrm>
            <a:prstGeom prst="rect">
              <a:avLst/>
            </a:prstGeom>
            <a:solidFill>
              <a:srgbClr val="A023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A474D032-CE9B-A1CB-BD75-9B9473254B54}"/>
                </a:ext>
              </a:extLst>
            </p:cNvPr>
            <p:cNvSpPr txBox="1"/>
            <p:nvPr/>
          </p:nvSpPr>
          <p:spPr>
            <a:xfrm>
              <a:off x="13282895" y="1833532"/>
              <a:ext cx="19646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" b="1" i="0" dirty="0">
                  <a:latin typeface="Arial" panose="020B0604020202020204" pitchFamily="34" charset="0"/>
                  <a:cs typeface="Arial" panose="020B0604020202020204" pitchFamily="34" charset="0"/>
                </a:rPr>
                <a:t>Hub Information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#a0235a    //    RGB: </a:t>
              </a:r>
              <a:r>
                <a:rPr lang="de-DE" sz="600" b="0" i="0" dirty="0">
                  <a:solidFill>
                    <a:srgbClr val="0F296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160  |  35  |  90</a:t>
              </a: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      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F1F74911-148B-DAE7-5271-AFB2B0DCECB5}"/>
                </a:ext>
              </a:extLst>
            </p:cNvPr>
            <p:cNvSpPr/>
            <p:nvPr/>
          </p:nvSpPr>
          <p:spPr>
            <a:xfrm>
              <a:off x="13025750" y="2145460"/>
              <a:ext cx="214657" cy="214657"/>
            </a:xfrm>
            <a:prstGeom prst="rect">
              <a:avLst/>
            </a:prstGeom>
            <a:solidFill>
              <a:srgbClr val="F0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98052D73-00A2-D506-44A8-E84B47715373}"/>
                </a:ext>
              </a:extLst>
            </p:cNvPr>
            <p:cNvSpPr txBox="1"/>
            <p:nvPr/>
          </p:nvSpPr>
          <p:spPr>
            <a:xfrm>
              <a:off x="13282895" y="2136758"/>
              <a:ext cx="17949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Hub Matter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#f0781e    //    RGB: </a:t>
              </a:r>
              <a:r>
                <a:rPr lang="de-DE" sz="600" b="0" i="0" dirty="0">
                  <a:solidFill>
                    <a:srgbClr val="0F296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240  |  120  |  30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CFF8918C-E33D-2F95-26FF-35F831F802A9}"/>
                </a:ext>
              </a:extLst>
            </p:cNvPr>
            <p:cNvSpPr/>
            <p:nvPr/>
          </p:nvSpPr>
          <p:spPr>
            <a:xfrm>
              <a:off x="13025750" y="2448686"/>
              <a:ext cx="214657" cy="214657"/>
            </a:xfrm>
            <a:prstGeom prst="rect">
              <a:avLst/>
            </a:prstGeom>
            <a:solidFill>
              <a:srgbClr val="8CD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523D537D-FC59-E5FC-64F5-4B3A55BDC3C1}"/>
                </a:ext>
              </a:extLst>
            </p:cNvPr>
            <p:cNvSpPr txBox="1"/>
            <p:nvPr/>
          </p:nvSpPr>
          <p:spPr>
            <a:xfrm>
              <a:off x="13282895" y="2439985"/>
              <a:ext cx="19379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" b="1" i="0" dirty="0">
                  <a:latin typeface="Arial" panose="020B0604020202020204" pitchFamily="34" charset="0"/>
                  <a:cs typeface="Arial" panose="020B0604020202020204" pitchFamily="34" charset="0"/>
                </a:rPr>
                <a:t>FAIR Data Commons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#8cd600    //    RGB: </a:t>
              </a:r>
              <a:r>
                <a:rPr lang="de-DE" sz="600" b="0" i="0" dirty="0">
                  <a:solidFill>
                    <a:srgbClr val="0F296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140  |  214  |  0</a:t>
              </a:r>
              <a:endParaRPr lang="de-DE" sz="600"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EA5E850-C171-FC6D-EF60-393621DED00B}"/>
                </a:ext>
              </a:extLst>
            </p:cNvPr>
            <p:cNvSpPr/>
            <p:nvPr/>
          </p:nvSpPr>
          <p:spPr>
            <a:xfrm>
              <a:off x="13025750" y="2763487"/>
              <a:ext cx="214657" cy="214657"/>
            </a:xfrm>
            <a:prstGeom prst="rect">
              <a:avLst/>
            </a:prstGeom>
            <a:solidFill>
              <a:srgbClr val="5E3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22AE3D8-158F-0BAE-D8FE-57115647CE51}"/>
                </a:ext>
              </a:extLst>
            </p:cNvPr>
            <p:cNvSpPr txBox="1"/>
            <p:nvPr/>
          </p:nvSpPr>
          <p:spPr>
            <a:xfrm>
              <a:off x="13282895" y="2743210"/>
              <a:ext cx="17091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1" i="0" dirty="0">
                  <a:latin typeface="Arial" panose="020B0604020202020204" pitchFamily="34" charset="0"/>
                  <a:cs typeface="Arial" panose="020B0604020202020204" pitchFamily="34" charset="0"/>
                </a:rPr>
                <a:t>Projects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#5e3b99    //    RGB: </a:t>
              </a:r>
              <a:r>
                <a:rPr lang="de-DE" sz="600" b="0" i="0" dirty="0">
                  <a:solidFill>
                    <a:srgbClr val="0F296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94  |  59  |  153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ADFB5C29-6F64-7C8E-4673-94B535BF18DC}"/>
                </a:ext>
              </a:extLst>
            </p:cNvPr>
            <p:cNvSpPr/>
            <p:nvPr/>
          </p:nvSpPr>
          <p:spPr>
            <a:xfrm>
              <a:off x="13025750" y="3078288"/>
              <a:ext cx="214657" cy="214657"/>
            </a:xfrm>
            <a:prstGeom prst="rect">
              <a:avLst/>
            </a:prstGeom>
            <a:solidFill>
              <a:srgbClr val="05E5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2DE7A5BA-F27B-05C1-8AB5-03AF5D14E8B0}"/>
                </a:ext>
              </a:extLst>
            </p:cNvPr>
            <p:cNvSpPr txBox="1"/>
            <p:nvPr/>
          </p:nvSpPr>
          <p:spPr>
            <a:xfrm>
              <a:off x="13282895" y="3046436"/>
              <a:ext cx="17949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1" i="0" dirty="0">
                  <a:latin typeface="Arial" panose="020B0604020202020204" pitchFamily="34" charset="0"/>
                  <a:cs typeface="Arial" panose="020B0604020202020204" pitchFamily="34" charset="0"/>
                </a:rPr>
                <a:t>Mint / Highlight 1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#05e5ba    //    RGB: </a:t>
              </a:r>
              <a:r>
                <a:rPr lang="de-DE" sz="600" b="0" i="0" dirty="0">
                  <a:solidFill>
                    <a:srgbClr val="002864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5 | 229 | 186</a:t>
              </a: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A5C4EE84-F4A9-EFE7-3313-910A49F139C6}"/>
                </a:ext>
              </a:extLst>
            </p:cNvPr>
            <p:cNvSpPr/>
            <p:nvPr/>
          </p:nvSpPr>
          <p:spPr>
            <a:xfrm>
              <a:off x="13025750" y="3387703"/>
              <a:ext cx="214657" cy="214657"/>
            </a:xfrm>
            <a:prstGeom prst="rect">
              <a:avLst/>
            </a:prstGeom>
            <a:solidFill>
              <a:srgbClr val="CDE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090C22A4-ADAB-BACA-6D77-AAA2DF35A90C}"/>
                </a:ext>
              </a:extLst>
            </p:cNvPr>
            <p:cNvSpPr txBox="1"/>
            <p:nvPr/>
          </p:nvSpPr>
          <p:spPr>
            <a:xfrm>
              <a:off x="13282895" y="3337271"/>
              <a:ext cx="17949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" b="1" i="0" dirty="0">
                  <a:latin typeface="Arial" panose="020B0604020202020204" pitchFamily="34" charset="0"/>
                  <a:cs typeface="Arial" panose="020B0604020202020204" pitchFamily="34" charset="0"/>
                </a:rPr>
                <a:t>Highlight Blue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  <a:r>
                <a:rPr lang="de-DE" sz="600" b="0" i="0" dirty="0" err="1">
                  <a:latin typeface="Arial" panose="020B0604020202020204" pitchFamily="34" charset="0"/>
                  <a:cs typeface="Arial" panose="020B0604020202020204" pitchFamily="34" charset="0"/>
                </a:rPr>
                <a:t>cdeefb</a:t>
              </a: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    //    RGB: </a:t>
              </a:r>
              <a:r>
                <a:rPr lang="de-DE" sz="600" b="0" i="0" dirty="0">
                  <a:solidFill>
                    <a:srgbClr val="002864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205 | 238 | 251</a:t>
              </a:r>
              <a:r>
                <a:rPr lang="de-DE" sz="600" b="0" i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29" name="Rectangle 2">
            <a:extLst>
              <a:ext uri="{FF2B5EF4-FFF2-40B4-BE49-F238E27FC236}">
                <a16:creationId xmlns:a16="http://schemas.microsoft.com/office/drawing/2014/main" id="{5F5AA4C7-CA70-70B8-1634-6BC6C7952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1441" y="-200558"/>
            <a:ext cx="2880319" cy="4824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8715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8715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8715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8715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8715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8715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8715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8715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8715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71538" algn="l"/>
              </a:tabLst>
            </a:pP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order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make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everyone's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work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easy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possible,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have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prepared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following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title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versions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which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can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selected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very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easily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and </a:t>
            </a:r>
            <a:r>
              <a:rPr kumimoji="0" lang="de-DE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quickly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Select </a:t>
            </a:r>
            <a:r>
              <a:rPr kumimoji="0" lang="en-US" altLang="de-DE" sz="800" b="1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Home</a:t>
            </a: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 &gt; </a:t>
            </a:r>
            <a:r>
              <a:rPr kumimoji="0" lang="en-US" altLang="de-DE" sz="800" b="1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Layout</a:t>
            </a: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). </a:t>
            </a:r>
            <a:endParaRPr kumimoji="0" lang="de-DE" altLang="de-DE" sz="800" b="0" i="0" u="none" strike="noStrike" cap="none" normalizeH="0" baseline="0" dirty="0">
              <a:ln>
                <a:noFill/>
              </a:ln>
              <a:solidFill>
                <a:srgbClr val="002864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71538" algn="l"/>
              </a:tabLst>
            </a:pPr>
            <a:endParaRPr kumimoji="0" lang="de-DE" altLang="de-DE" sz="800" b="0" i="0" u="none" strike="noStrike" cap="none" normalizeH="0" baseline="0" dirty="0">
              <a:ln>
                <a:noFill/>
              </a:ln>
              <a:solidFill>
                <a:srgbClr val="00286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71538" algn="l"/>
              </a:tabLst>
            </a:pP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Basic</a:t>
            </a:r>
            <a:endParaRPr kumimoji="0" lang="en-US" altLang="de-DE" sz="800" b="0" i="0" u="none" strike="noStrike" cap="none" normalizeH="0" baseline="0" dirty="0">
              <a:ln>
                <a:noFill/>
              </a:ln>
              <a:solidFill>
                <a:srgbClr val="00286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71538" algn="l"/>
              </a:tabLst>
            </a:pP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Basic with Logo Placeholder</a:t>
            </a:r>
            <a:endParaRPr kumimoji="0" lang="en-US" altLang="de-DE" sz="800" b="0" i="0" u="none" strike="noStrike" cap="none" normalizeH="0" baseline="0" dirty="0">
              <a:ln>
                <a:noFill/>
              </a:ln>
              <a:solidFill>
                <a:srgbClr val="00286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71538" algn="l"/>
              </a:tabLst>
            </a:pP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Hub AST</a:t>
            </a:r>
            <a:endParaRPr kumimoji="0" lang="en-US" altLang="de-DE" sz="800" b="0" i="0" u="none" strike="noStrike" cap="none" normalizeH="0" baseline="0" dirty="0">
              <a:ln>
                <a:noFill/>
              </a:ln>
              <a:solidFill>
                <a:srgbClr val="00286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71538" algn="l"/>
              </a:tabLst>
            </a:pP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Hub Earth and Environment</a:t>
            </a:r>
            <a:endParaRPr kumimoji="0" lang="en-US" altLang="de-DE" sz="800" b="0" i="0" u="none" strike="noStrike" cap="none" normalizeH="0" baseline="0" dirty="0">
              <a:ln>
                <a:noFill/>
              </a:ln>
              <a:solidFill>
                <a:srgbClr val="00286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71538" algn="l"/>
              </a:tabLst>
            </a:pP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Hub Energy</a:t>
            </a:r>
            <a:endParaRPr kumimoji="0" lang="en-US" altLang="de-DE" sz="800" b="0" i="0" u="none" strike="noStrike" cap="none" normalizeH="0" baseline="0" dirty="0">
              <a:ln>
                <a:noFill/>
              </a:ln>
              <a:solidFill>
                <a:srgbClr val="00286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71538" algn="l"/>
              </a:tabLst>
            </a:pP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Hub Health</a:t>
            </a:r>
            <a:endParaRPr kumimoji="0" lang="en-US" altLang="de-DE" sz="800" b="0" i="0" u="none" strike="noStrike" cap="none" normalizeH="0" baseline="0" dirty="0">
              <a:ln>
                <a:noFill/>
              </a:ln>
              <a:solidFill>
                <a:srgbClr val="00286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71538" algn="l"/>
              </a:tabLst>
            </a:pP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Hub Information</a:t>
            </a:r>
            <a:endParaRPr kumimoji="0" lang="en-US" altLang="de-DE" sz="800" b="0" i="0" u="none" strike="noStrike" cap="none" normalizeH="0" baseline="0" dirty="0">
              <a:ln>
                <a:noFill/>
              </a:ln>
              <a:solidFill>
                <a:srgbClr val="00286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71538" algn="l"/>
              </a:tabLst>
            </a:pP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Hub Matter</a:t>
            </a:r>
            <a:endParaRPr kumimoji="0" lang="en-US" altLang="de-DE" sz="800" b="0" i="0" u="none" strike="noStrike" cap="none" normalizeH="0" baseline="0" dirty="0">
              <a:ln>
                <a:noFill/>
              </a:ln>
              <a:solidFill>
                <a:srgbClr val="00286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71538" algn="l"/>
              </a:tabLst>
            </a:pP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HMC Office</a:t>
            </a:r>
            <a:endParaRPr kumimoji="0" lang="en-US" altLang="de-DE" sz="800" b="0" i="0" u="none" strike="noStrike" cap="none" normalizeH="0" baseline="0" dirty="0">
              <a:ln>
                <a:noFill/>
              </a:ln>
              <a:solidFill>
                <a:srgbClr val="00286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71538" algn="l"/>
              </a:tabLst>
            </a:pP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HMC Projects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71538" algn="l"/>
              </a:tabLst>
            </a:pPr>
            <a:endParaRPr kumimoji="0" lang="en-US" altLang="de-DE" sz="800" b="0" i="0" u="none" strike="noStrike" cap="none" normalizeH="0" baseline="0" dirty="0">
              <a:ln>
                <a:noFill/>
              </a:ln>
              <a:solidFill>
                <a:srgbClr val="002864"/>
              </a:solidFill>
              <a:effectLst/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71538" algn="l"/>
              </a:tabLst>
            </a:pP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For more information (i.e. how to select and apply a Layout, how to install and add Theme </a:t>
            </a:r>
            <a:r>
              <a:rPr kumimoji="0" lang="en-US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Colours</a:t>
            </a: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n-US" altLang="de-DE" sz="800" b="0" i="0" u="none" strike="noStrike" cap="none" normalizeH="0" baseline="0" dirty="0" err="1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etc</a:t>
            </a: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, please read the TEMPLATE READ ME here: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71538" algn="l"/>
              </a:tabLst>
            </a:pP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https://nubes.helmholtz-berlin.de/f/576928966</a:t>
            </a:r>
            <a:b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Important:</a:t>
            </a:r>
            <a:b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de-DE" sz="800" b="0" i="0" u="none" strike="noStrike" cap="none" normalizeH="0" baseline="0" dirty="0">
                <a:ln>
                  <a:noFill/>
                </a:ln>
                <a:solidFill>
                  <a:srgbClr val="00286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make sure everything works well, please download this Template to your desktop so that you can use PowerPoint instead of working directly in the Cloud.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71538" algn="l"/>
              </a:tabLst>
            </a:pPr>
            <a:endParaRPr kumimoji="0" lang="en-US" altLang="de-DE" sz="800" b="0" i="0" u="none" strike="noStrike" cap="none" normalizeH="0" baseline="0" dirty="0">
              <a:ln>
                <a:noFill/>
              </a:ln>
              <a:solidFill>
                <a:srgbClr val="00286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53D858AA-4710-3A61-F9EE-479AA8B059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503" t="48283" r="50000" b="34005"/>
          <a:stretch/>
        </p:blipFill>
        <p:spPr>
          <a:xfrm>
            <a:off x="3322483" y="3835595"/>
            <a:ext cx="5821517" cy="1148423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4D0261F-591C-0BB9-5256-8CDE929F6BC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64529"/>
          <a:stretch/>
        </p:blipFill>
        <p:spPr>
          <a:xfrm>
            <a:off x="4716016" y="3752751"/>
            <a:ext cx="4974937" cy="1159257"/>
          </a:xfrm>
          <a:prstGeom prst="rect">
            <a:avLst/>
          </a:prstGeom>
        </p:spPr>
      </p:pic>
      <p:cxnSp>
        <p:nvCxnSpPr>
          <p:cNvPr id="30" name="Gerader Verbinder 7">
            <a:extLst>
              <a:ext uri="{FF2B5EF4-FFF2-40B4-BE49-F238E27FC236}">
                <a16:creationId xmlns:a16="http://schemas.microsoft.com/office/drawing/2014/main" id="{1C2EDF3D-AE65-3446-7457-321210492D7A}"/>
              </a:ext>
            </a:extLst>
          </p:cNvPr>
          <p:cNvCxnSpPr/>
          <p:nvPr/>
        </p:nvCxnSpPr>
        <p:spPr>
          <a:xfrm>
            <a:off x="0" y="771550"/>
            <a:ext cx="914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fik 5">
            <a:extLst>
              <a:ext uri="{FF2B5EF4-FFF2-40B4-BE49-F238E27FC236}">
                <a16:creationId xmlns:a16="http://schemas.microsoft.com/office/drawing/2014/main" id="{0C91459D-10E2-C5D6-55A3-D4BC8FEC80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7858613" y="4856315"/>
            <a:ext cx="1073123" cy="307723"/>
          </a:xfrm>
          <a:prstGeom prst="rect">
            <a:avLst/>
          </a:prstGeom>
        </p:spPr>
      </p:pic>
      <p:pic>
        <p:nvPicPr>
          <p:cNvPr id="35" name="Grafik 5">
            <a:extLst>
              <a:ext uri="{FF2B5EF4-FFF2-40B4-BE49-F238E27FC236}">
                <a16:creationId xmlns:a16="http://schemas.microsoft.com/office/drawing/2014/main" id="{E0AB0072-95F0-587E-CCC1-35E2A0D593CF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/>
        </p:blipFill>
        <p:spPr bwMode="auto">
          <a:xfrm>
            <a:off x="7858613" y="4856315"/>
            <a:ext cx="1073123" cy="30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0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75">
          <p15:clr>
            <a:srgbClr val="F26B43"/>
          </p15:clr>
        </p15:guide>
        <p15:guide id="2" orient="horz" pos="350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49">
          <p15:clr>
            <a:srgbClr val="F26B43"/>
          </p15:clr>
        </p15:guide>
        <p15:guide id="5" pos="385">
          <p15:clr>
            <a:srgbClr val="F26B43"/>
          </p15:clr>
        </p15:guide>
        <p15:guide id="6" pos="5511">
          <p15:clr>
            <a:srgbClr val="F26B43"/>
          </p15:clr>
        </p15:guide>
        <p15:guide id="7" orient="horz" pos="48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microsoft.com/office/2007/relationships/hdphoto" Target="../media/hdphoto1.wdp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microsoft.com/office/2007/relationships/hdphoto" Target="../media/hdphoto1.wdp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microsoft.com/office/2007/relationships/hdphoto" Target="../media/hdphoto1.wdp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microsoft.com/office/2007/relationships/hdphoto" Target="../media/hdphoto1.wdp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microsoft.com/office/2007/relationships/hdphoto" Target="../media/hdphoto1.wdp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19.sv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19.sv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19.sv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105DF-1FE1-6971-B1EA-8514B9658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97C8E-0220-AC48-1616-96C119BB7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SECoP@HMC</a:t>
            </a:r>
            <a:r>
              <a:rPr lang="de-DE" dirty="0"/>
              <a:t> – Data Storage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D4782-6816-FA32-C3ED-6D7E40DF4B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Making sample </a:t>
            </a:r>
            <a:r>
              <a:rPr lang="de-DE"/>
              <a:t>environment</a:t>
            </a:r>
            <a:r>
              <a:rPr lang="de-DE" dirty="0"/>
              <a:t> (</a:t>
            </a:r>
            <a:r>
              <a:rPr lang="de-DE" dirty="0" err="1"/>
              <a:t>meta</a:t>
            </a:r>
            <a:r>
              <a:rPr lang="de-DE" dirty="0"/>
              <a:t>)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understandable</a:t>
            </a:r>
            <a:endParaRPr lang="de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68675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D76A5-E140-4723-F1F1-5FBE83B8D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8900A9C6-E00F-6104-87D2-71F60EEED6E5}"/>
              </a:ext>
            </a:extLst>
          </p:cNvPr>
          <p:cNvSpPr txBox="1">
            <a:spLocks/>
          </p:cNvSpPr>
          <p:nvPr/>
        </p:nvSpPr>
        <p:spPr bwMode="auto">
          <a:xfrm>
            <a:off x="262711" y="104355"/>
            <a:ext cx="7886700" cy="68763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 cap="none" baseline="0">
                <a:solidFill>
                  <a:srgbClr val="0028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NeXus</a:t>
            </a:r>
            <a:endParaRPr kumimoji="0" lang="de-DE" sz="2000" i="0" u="none" strike="noStrike" kern="1200" cap="none" spc="0" normalizeH="0" baseline="0" noProof="0" dirty="0">
              <a:ln>
                <a:noFill/>
              </a:ln>
              <a:solidFill>
                <a:srgbClr val="00286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04A786A-ECED-5A19-329A-D87B7989D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511" y="4712613"/>
            <a:ext cx="4136069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Rules: 	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Parameter or module property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All fields are optional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“Link” points to a specific entry, key is just an additional information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“Importance” is valid for both “function” and vocabulary “link”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1C0DAC1-73FA-642A-4103-D36E9E580F68}"/>
              </a:ext>
            </a:extLst>
          </p:cNvPr>
          <p:cNvGrpSpPr/>
          <p:nvPr/>
        </p:nvGrpSpPr>
        <p:grpSpPr>
          <a:xfrm>
            <a:off x="4206202" y="965261"/>
            <a:ext cx="3302246" cy="3870192"/>
            <a:chOff x="369209" y="958437"/>
            <a:chExt cx="3302246" cy="3870192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210655C-A43F-343B-12F1-68D9A9E6B195}"/>
                </a:ext>
              </a:extLst>
            </p:cNvPr>
            <p:cNvSpPr/>
            <p:nvPr/>
          </p:nvSpPr>
          <p:spPr>
            <a:xfrm>
              <a:off x="369209" y="958437"/>
              <a:ext cx="3302246" cy="3870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  <a:effectLst>
              <a:outerShdw blurRad="50800" dist="381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935A583B-ACD8-567D-0E59-E7B39CF63312}"/>
                </a:ext>
              </a:extLst>
            </p:cNvPr>
            <p:cNvGrpSpPr/>
            <p:nvPr/>
          </p:nvGrpSpPr>
          <p:grpSpPr>
            <a:xfrm>
              <a:off x="417697" y="972085"/>
              <a:ext cx="3232973" cy="3838720"/>
              <a:chOff x="376136" y="750781"/>
              <a:chExt cx="2741138" cy="3254730"/>
            </a:xfrm>
          </p:grpSpPr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9B356362-083B-D98E-73D4-341533D22D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849" t="47481" r="65174" b="3909"/>
              <a:stretch/>
            </p:blipFill>
            <p:spPr>
              <a:xfrm>
                <a:off x="376136" y="942580"/>
                <a:ext cx="2741137" cy="2500275"/>
              </a:xfrm>
              <a:prstGeom prst="rect">
                <a:avLst/>
              </a:prstGeom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2CE3808A-4840-8FD7-4B0A-7595633AC3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5665" b="96476"/>
              <a:stretch/>
            </p:blipFill>
            <p:spPr>
              <a:xfrm>
                <a:off x="376136" y="750781"/>
                <a:ext cx="2741138" cy="149973"/>
              </a:xfrm>
              <a:prstGeom prst="rect">
                <a:avLst/>
              </a:prstGeom>
            </p:spPr>
          </p:pic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D8914587-FD85-33D8-AC4D-1CC0A0C959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743" t="27475" r="63185" b="63622"/>
              <a:stretch/>
            </p:blipFill>
            <p:spPr>
              <a:xfrm>
                <a:off x="376136" y="3547593"/>
                <a:ext cx="2741137" cy="457918"/>
              </a:xfrm>
              <a:prstGeom prst="rect">
                <a:avLst/>
              </a:prstGeom>
            </p:spPr>
          </p:pic>
        </p:grpSp>
      </p:grpSp>
      <p:sp>
        <p:nvSpPr>
          <p:cNvPr id="16" name="Inhaltsplatzhalter 3_16">
            <a:extLst>
              <a:ext uri="{FF2B5EF4-FFF2-40B4-BE49-F238E27FC236}">
                <a16:creationId xmlns:a16="http://schemas.microsoft.com/office/drawing/2014/main" id="{E13E16BD-5193-9A9E-3C51-D44C850F92AE}"/>
              </a:ext>
            </a:extLst>
          </p:cNvPr>
          <p:cNvSpPr txBox="1">
            <a:spLocks/>
          </p:cNvSpPr>
          <p:nvPr/>
        </p:nvSpPr>
        <p:spPr>
          <a:xfrm>
            <a:off x="6954190" y="2363497"/>
            <a:ext cx="1374758" cy="30355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>
            <a:outerShdw blurRad="50800" dist="38100" dir="5400000" algn="ctr" rotWithShape="0">
              <a:schemeClr val="tx2">
                <a:alpha val="40000"/>
              </a:schemeClr>
            </a:outerShdw>
          </a:effectLst>
        </p:spPr>
        <p:txBody>
          <a:bodyPr vert="horz" lIns="0" tIns="0" rIns="0" bIns="0" rtlCol="0">
            <a:noAutofit/>
          </a:bodyPr>
          <a:lstStyle>
            <a:lvl1pPr marL="180975" indent="-180975" algn="l" defTabSz="180000" rtl="0" eaLnBrk="1" latinLnBrk="0" hangingPunct="1">
              <a:lnSpc>
                <a:spcPts val="1800"/>
              </a:lnSpc>
              <a:spcBef>
                <a:spcPts val="1100"/>
              </a:spcBef>
              <a:spcAft>
                <a:spcPts val="0"/>
              </a:spcAft>
              <a:buClr>
                <a:srgbClr val="002864"/>
              </a:buClr>
              <a:buFont typeface="Arial" panose="020B0604020202020204" pitchFamily="34" charset="0"/>
              <a:buChar char="•"/>
              <a:tabLst>
                <a:tab pos="180000" algn="l"/>
                <a:tab pos="360000" algn="l"/>
              </a:tabLst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3pPr>
            <a:lvl4pPr marL="714375" indent="-17462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4pPr>
            <a:lvl5pPr marL="1000125" indent="-285750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de-DE" sz="1300" dirty="0" err="1"/>
              <a:t>Pre-defined</a:t>
            </a:r>
            <a:r>
              <a:rPr lang="de-DE" sz="1300" dirty="0"/>
              <a:t> </a:t>
            </a:r>
            <a:r>
              <a:rPr lang="de-DE" sz="1300" dirty="0" err="1"/>
              <a:t>keys</a:t>
            </a:r>
            <a:endParaRPr lang="de-DE" sz="1300" dirty="0"/>
          </a:p>
        </p:txBody>
      </p:sp>
      <p:sp>
        <p:nvSpPr>
          <p:cNvPr id="17" name="Inhaltsplatzhalter 3_16">
            <a:extLst>
              <a:ext uri="{FF2B5EF4-FFF2-40B4-BE49-F238E27FC236}">
                <a16:creationId xmlns:a16="http://schemas.microsoft.com/office/drawing/2014/main" id="{FD1C44E5-CDC8-9CEA-3807-AE0D3F433F3D}"/>
              </a:ext>
            </a:extLst>
          </p:cNvPr>
          <p:cNvSpPr txBox="1">
            <a:spLocks/>
          </p:cNvSpPr>
          <p:nvPr/>
        </p:nvSpPr>
        <p:spPr>
          <a:xfrm>
            <a:off x="7151659" y="2754600"/>
            <a:ext cx="1374758" cy="30355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>
            <a:outerShdw blurRad="50800" dist="38100" dir="5400000" algn="ctr" rotWithShape="0">
              <a:schemeClr val="tx2">
                <a:alpha val="40000"/>
              </a:schemeClr>
            </a:outerShdw>
          </a:effectLst>
        </p:spPr>
        <p:txBody>
          <a:bodyPr vert="horz" lIns="0" tIns="0" rIns="0" bIns="0" rtlCol="0">
            <a:noAutofit/>
          </a:bodyPr>
          <a:lstStyle>
            <a:lvl1pPr marL="180975" indent="-180975" algn="l" defTabSz="180000" rtl="0" eaLnBrk="1" latinLnBrk="0" hangingPunct="1">
              <a:lnSpc>
                <a:spcPts val="1800"/>
              </a:lnSpc>
              <a:spcBef>
                <a:spcPts val="1100"/>
              </a:spcBef>
              <a:spcAft>
                <a:spcPts val="0"/>
              </a:spcAft>
              <a:buClr>
                <a:srgbClr val="002864"/>
              </a:buClr>
              <a:buFont typeface="Arial" panose="020B0604020202020204" pitchFamily="34" charset="0"/>
              <a:buChar char="•"/>
              <a:tabLst>
                <a:tab pos="180000" algn="l"/>
                <a:tab pos="360000" algn="l"/>
              </a:tabLst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3pPr>
            <a:lvl4pPr marL="714375" indent="-17462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4pPr>
            <a:lvl5pPr marL="1000125" indent="-285750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de-DE" sz="1300" dirty="0"/>
              <a:t>Data Type</a:t>
            </a:r>
          </a:p>
        </p:txBody>
      </p:sp>
      <p:sp>
        <p:nvSpPr>
          <p:cNvPr id="18" name="Inhaltsplatzhalter 3_16">
            <a:extLst>
              <a:ext uri="{FF2B5EF4-FFF2-40B4-BE49-F238E27FC236}">
                <a16:creationId xmlns:a16="http://schemas.microsoft.com/office/drawing/2014/main" id="{DC9BFE3C-1814-E530-28AF-2678B502BC05}"/>
              </a:ext>
            </a:extLst>
          </p:cNvPr>
          <p:cNvSpPr txBox="1">
            <a:spLocks/>
          </p:cNvSpPr>
          <p:nvPr/>
        </p:nvSpPr>
        <p:spPr>
          <a:xfrm>
            <a:off x="7314616" y="3142920"/>
            <a:ext cx="1374758" cy="30355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>
            <a:outerShdw blurRad="50800" dist="38100" dir="5400000" algn="ctr" rotWithShape="0">
              <a:schemeClr val="tx2">
                <a:alpha val="40000"/>
              </a:schemeClr>
            </a:outerShdw>
          </a:effectLst>
        </p:spPr>
        <p:txBody>
          <a:bodyPr vert="horz" lIns="0" tIns="0" rIns="0" bIns="0" rtlCol="0">
            <a:noAutofit/>
          </a:bodyPr>
          <a:lstStyle>
            <a:lvl1pPr marL="180975" indent="-180975" algn="l" defTabSz="180000" rtl="0" eaLnBrk="1" latinLnBrk="0" hangingPunct="1">
              <a:lnSpc>
                <a:spcPts val="1800"/>
              </a:lnSpc>
              <a:spcBef>
                <a:spcPts val="1100"/>
              </a:spcBef>
              <a:spcAft>
                <a:spcPts val="0"/>
              </a:spcAft>
              <a:buClr>
                <a:srgbClr val="002864"/>
              </a:buClr>
              <a:buFont typeface="Arial" panose="020B0604020202020204" pitchFamily="34" charset="0"/>
              <a:buChar char="•"/>
              <a:tabLst>
                <a:tab pos="180000" algn="l"/>
                <a:tab pos="360000" algn="l"/>
              </a:tabLst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3pPr>
            <a:lvl4pPr marL="714375" indent="-17462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4pPr>
            <a:lvl5pPr marL="1000125" indent="-285750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de-DE" sz="1300" dirty="0" err="1"/>
              <a:t>Meaning</a:t>
            </a:r>
            <a:endParaRPr lang="de-DE" sz="1300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32D47EB-C100-50ED-17AD-F53D5E42404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5272359" y="2515273"/>
            <a:ext cx="1681831" cy="515720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BCC3397-FF76-BB69-5B49-974D1DE5031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322561" y="2906376"/>
            <a:ext cx="829098" cy="167138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12A972B-6918-F5D2-52CF-D011506AC5E2}"/>
              </a:ext>
            </a:extLst>
          </p:cNvPr>
          <p:cNvCxnSpPr>
            <a:cxnSpLocks/>
          </p:cNvCxnSpPr>
          <p:nvPr/>
        </p:nvCxnSpPr>
        <p:spPr>
          <a:xfrm>
            <a:off x="7028731" y="3287835"/>
            <a:ext cx="285885" cy="0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Inhaltsplatzhalter 3_16">
            <a:extLst>
              <a:ext uri="{FF2B5EF4-FFF2-40B4-BE49-F238E27FC236}">
                <a16:creationId xmlns:a16="http://schemas.microsoft.com/office/drawing/2014/main" id="{27E3A39A-D054-2469-958C-72E4FE9BA911}"/>
              </a:ext>
            </a:extLst>
          </p:cNvPr>
          <p:cNvSpPr txBox="1">
            <a:spLocks/>
          </p:cNvSpPr>
          <p:nvPr/>
        </p:nvSpPr>
        <p:spPr>
          <a:xfrm>
            <a:off x="430313" y="965513"/>
            <a:ext cx="3663950" cy="3870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975" indent="-180975" algn="l" defTabSz="180000" rtl="0" eaLnBrk="1" latinLnBrk="0" hangingPunct="1">
              <a:lnSpc>
                <a:spcPts val="1800"/>
              </a:lnSpc>
              <a:spcBef>
                <a:spcPts val="1100"/>
              </a:spcBef>
              <a:spcAft>
                <a:spcPts val="0"/>
              </a:spcAft>
              <a:buClr>
                <a:srgbClr val="002864"/>
              </a:buClr>
              <a:buFont typeface="Arial" panose="020B0604020202020204" pitchFamily="34" charset="0"/>
              <a:buChar char="•"/>
              <a:tabLst>
                <a:tab pos="180000" algn="l"/>
                <a:tab pos="360000" algn="l"/>
              </a:tabLst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3pPr>
            <a:lvl4pPr marL="714375" indent="-17462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4pPr>
            <a:lvl5pPr marL="1000125" indent="-285750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800" indent="-172800">
              <a:lnSpc>
                <a:spcPct val="150000"/>
              </a:lnSpc>
            </a:pPr>
            <a:r>
              <a:rPr lang="de-DE" sz="1300" dirty="0"/>
              <a:t>Binary </a:t>
            </a:r>
            <a:r>
              <a:rPr lang="de-DE" sz="1300" dirty="0" err="1"/>
              <a:t>file</a:t>
            </a:r>
            <a:r>
              <a:rPr lang="de-DE" sz="1300" dirty="0"/>
              <a:t> </a:t>
            </a:r>
            <a:r>
              <a:rPr lang="de-DE" sz="1300" dirty="0" err="1"/>
              <a:t>format</a:t>
            </a:r>
            <a:r>
              <a:rPr lang="de-DE" sz="1300" dirty="0"/>
              <a:t> (HDF5)</a:t>
            </a:r>
          </a:p>
          <a:p>
            <a:pPr marL="172800" indent="-172800">
              <a:lnSpc>
                <a:spcPct val="150000"/>
              </a:lnSpc>
            </a:pPr>
            <a:r>
              <a:rPr lang="de-DE" sz="1300" dirty="0" err="1"/>
              <a:t>Hierarchical</a:t>
            </a:r>
            <a:r>
              <a:rPr lang="de-DE" sz="1300" dirty="0"/>
              <a:t>, </a:t>
            </a:r>
            <a:r>
              <a:rPr lang="de-DE" sz="1300" dirty="0" err="1"/>
              <a:t>defined</a:t>
            </a:r>
            <a:r>
              <a:rPr lang="de-DE" sz="1300" dirty="0"/>
              <a:t> </a:t>
            </a:r>
            <a:r>
              <a:rPr lang="de-DE" sz="1300" dirty="0" err="1"/>
              <a:t>structure</a:t>
            </a:r>
            <a:endParaRPr lang="de-DE" sz="1300" dirty="0"/>
          </a:p>
          <a:p>
            <a:pPr marL="630000" lvl="2" indent="-172800">
              <a:lnSpc>
                <a:spcPct val="150000"/>
              </a:lnSpc>
            </a:pPr>
            <a:r>
              <a:rPr lang="de-DE" sz="1300" dirty="0"/>
              <a:t>Groups</a:t>
            </a:r>
          </a:p>
          <a:p>
            <a:pPr marL="630000" lvl="2" indent="-172800">
              <a:lnSpc>
                <a:spcPct val="150000"/>
              </a:lnSpc>
            </a:pPr>
            <a:r>
              <a:rPr lang="de-DE" sz="1300" dirty="0"/>
              <a:t>Data Fields</a:t>
            </a:r>
          </a:p>
          <a:p>
            <a:pPr marL="630000" lvl="2" indent="-172800">
              <a:lnSpc>
                <a:spcPct val="150000"/>
              </a:lnSpc>
            </a:pPr>
            <a:r>
              <a:rPr lang="de-DE" sz="1300" dirty="0"/>
              <a:t>@Attributes </a:t>
            </a:r>
          </a:p>
          <a:p>
            <a:pPr marL="171450" indent="-171450">
              <a:lnSpc>
                <a:spcPct val="150000"/>
              </a:lnSpc>
            </a:pPr>
            <a:r>
              <a:rPr lang="de-DE" sz="1300" dirty="0" err="1"/>
              <a:t>Metadata</a:t>
            </a:r>
            <a:r>
              <a:rPr lang="de-DE" sz="1300" dirty="0"/>
              <a:t> + </a:t>
            </a:r>
            <a:r>
              <a:rPr lang="de-DE" sz="1300" dirty="0" err="1"/>
              <a:t>data</a:t>
            </a:r>
            <a:r>
              <a:rPr lang="de-DE" sz="1300" dirty="0"/>
              <a:t> </a:t>
            </a:r>
            <a:r>
              <a:rPr lang="de-DE" sz="1300" dirty="0" err="1"/>
              <a:t>create</a:t>
            </a:r>
            <a:r>
              <a:rPr lang="de-DE" sz="1300" dirty="0"/>
              <a:t> </a:t>
            </a:r>
            <a:r>
              <a:rPr lang="de-DE" sz="1300" dirty="0" err="1"/>
              <a:t>context</a:t>
            </a:r>
            <a:endParaRPr lang="de-DE" sz="1300" dirty="0"/>
          </a:p>
          <a:p>
            <a:pPr marL="171450" indent="-171450">
              <a:lnSpc>
                <a:spcPct val="150000"/>
              </a:lnSpc>
            </a:pPr>
            <a:r>
              <a:rPr lang="de-DE" sz="1300" dirty="0"/>
              <a:t>Persistent web </a:t>
            </a:r>
            <a:r>
              <a:rPr lang="de-DE" sz="1300" dirty="0" err="1"/>
              <a:t>description</a:t>
            </a:r>
            <a:r>
              <a:rPr lang="de-DE" sz="1300" dirty="0"/>
              <a:t> (URL)</a:t>
            </a:r>
          </a:p>
          <a:p>
            <a:pPr marL="171450" indent="-171450">
              <a:lnSpc>
                <a:spcPct val="150000"/>
              </a:lnSpc>
            </a:pPr>
            <a:r>
              <a:rPr lang="de-DE" sz="1300" dirty="0"/>
              <a:t>Modular </a:t>
            </a:r>
            <a:r>
              <a:rPr lang="de-DE" sz="1300" dirty="0" err="1"/>
              <a:t>structure</a:t>
            </a:r>
            <a:r>
              <a:rPr lang="de-DE" sz="1300" dirty="0"/>
              <a:t> (</a:t>
            </a:r>
            <a:r>
              <a:rPr lang="de-DE" sz="1300" dirty="0" err="1"/>
              <a:t>base</a:t>
            </a:r>
            <a:r>
              <a:rPr lang="de-DE" sz="1300" dirty="0"/>
              <a:t> </a:t>
            </a:r>
            <a:r>
              <a:rPr lang="de-DE" sz="1300" dirty="0" err="1"/>
              <a:t>classes</a:t>
            </a:r>
            <a:r>
              <a:rPr lang="de-DE" sz="1300" dirty="0"/>
              <a:t>)</a:t>
            </a:r>
          </a:p>
          <a:p>
            <a:pPr marL="171450" indent="-171450">
              <a:lnSpc>
                <a:spcPct val="150000"/>
              </a:lnSpc>
            </a:pPr>
            <a:r>
              <a:rPr lang="de-DE" sz="1300" dirty="0" err="1"/>
              <a:t>Metadata</a:t>
            </a:r>
            <a:r>
              <a:rPr lang="de-DE" sz="1300" dirty="0"/>
              <a:t> </a:t>
            </a:r>
            <a:r>
              <a:rPr lang="de-DE" sz="1300" dirty="0" err="1"/>
              <a:t>schema</a:t>
            </a:r>
            <a:r>
              <a:rPr lang="de-DE" sz="1300" dirty="0"/>
              <a:t> </a:t>
            </a:r>
            <a:r>
              <a:rPr lang="de-DE" sz="1300" dirty="0" err="1"/>
              <a:t>for</a:t>
            </a:r>
            <a:r>
              <a:rPr lang="de-DE" sz="1300" dirty="0"/>
              <a:t> experimental </a:t>
            </a:r>
            <a:r>
              <a:rPr lang="de-DE" sz="1300" dirty="0" err="1"/>
              <a:t>data</a:t>
            </a:r>
            <a:endParaRPr lang="de-DE" sz="1300" dirty="0"/>
          </a:p>
        </p:txBody>
      </p:sp>
    </p:spTree>
    <p:extLst>
      <p:ext uri="{BB962C8B-B14F-4D97-AF65-F5344CB8AC3E}">
        <p14:creationId xmlns:p14="http://schemas.microsoft.com/office/powerpoint/2010/main" val="712811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D76A5-E140-4723-F1F1-5FBE83B8D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8900A9C6-E00F-6104-87D2-71F60EEED6E5}"/>
              </a:ext>
            </a:extLst>
          </p:cNvPr>
          <p:cNvSpPr txBox="1">
            <a:spLocks/>
          </p:cNvSpPr>
          <p:nvPr/>
        </p:nvSpPr>
        <p:spPr bwMode="auto">
          <a:xfrm>
            <a:off x="262711" y="104355"/>
            <a:ext cx="7886700" cy="68763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 cap="none" baseline="0">
                <a:solidFill>
                  <a:srgbClr val="0028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NeXus</a:t>
            </a:r>
            <a:endParaRPr kumimoji="0" lang="de-DE" sz="2000" i="0" u="none" strike="noStrike" kern="1200" cap="none" spc="0" normalizeH="0" baseline="0" noProof="0" dirty="0">
              <a:ln>
                <a:noFill/>
              </a:ln>
              <a:solidFill>
                <a:srgbClr val="00286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04A786A-ECED-5A19-329A-D87B7989D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511" y="4712613"/>
            <a:ext cx="4136069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Rules: 	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Parameter or module property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All fields are optional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“Link” points to a specific entry, key is just an additional information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“Importance” is valid for both “function” and vocabulary “link”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1C0DAC1-73FA-642A-4103-D36E9E580F68}"/>
              </a:ext>
            </a:extLst>
          </p:cNvPr>
          <p:cNvGrpSpPr/>
          <p:nvPr/>
        </p:nvGrpSpPr>
        <p:grpSpPr>
          <a:xfrm>
            <a:off x="4206202" y="965261"/>
            <a:ext cx="3302246" cy="3870192"/>
            <a:chOff x="369209" y="958437"/>
            <a:chExt cx="3302246" cy="3870192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210655C-A43F-343B-12F1-68D9A9E6B195}"/>
                </a:ext>
              </a:extLst>
            </p:cNvPr>
            <p:cNvSpPr/>
            <p:nvPr/>
          </p:nvSpPr>
          <p:spPr>
            <a:xfrm>
              <a:off x="369209" y="958437"/>
              <a:ext cx="3302246" cy="3870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  <a:effectLst>
              <a:outerShdw blurRad="50800" dist="381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935A583B-ACD8-567D-0E59-E7B39CF63312}"/>
                </a:ext>
              </a:extLst>
            </p:cNvPr>
            <p:cNvGrpSpPr/>
            <p:nvPr/>
          </p:nvGrpSpPr>
          <p:grpSpPr>
            <a:xfrm>
              <a:off x="417697" y="972085"/>
              <a:ext cx="3232973" cy="3838720"/>
              <a:chOff x="376136" y="750781"/>
              <a:chExt cx="2741138" cy="3254730"/>
            </a:xfrm>
          </p:grpSpPr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9B356362-083B-D98E-73D4-341533D22D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849" t="47481" r="65174" b="3909"/>
              <a:stretch/>
            </p:blipFill>
            <p:spPr>
              <a:xfrm>
                <a:off x="376136" y="942580"/>
                <a:ext cx="2741137" cy="2500275"/>
              </a:xfrm>
              <a:prstGeom prst="rect">
                <a:avLst/>
              </a:prstGeom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2CE3808A-4840-8FD7-4B0A-7595633AC3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5665" b="96476"/>
              <a:stretch/>
            </p:blipFill>
            <p:spPr>
              <a:xfrm>
                <a:off x="376136" y="750781"/>
                <a:ext cx="2741138" cy="149973"/>
              </a:xfrm>
              <a:prstGeom prst="rect">
                <a:avLst/>
              </a:prstGeom>
            </p:spPr>
          </p:pic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D8914587-FD85-33D8-AC4D-1CC0A0C959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743" t="27475" r="63185" b="63622"/>
              <a:stretch/>
            </p:blipFill>
            <p:spPr>
              <a:xfrm>
                <a:off x="376136" y="3547593"/>
                <a:ext cx="2741137" cy="457918"/>
              </a:xfrm>
              <a:prstGeom prst="rect">
                <a:avLst/>
              </a:prstGeom>
            </p:spPr>
          </p:pic>
        </p:grpSp>
      </p:grpSp>
      <p:sp>
        <p:nvSpPr>
          <p:cNvPr id="43" name="Inhaltsplatzhalter 3_16">
            <a:extLst>
              <a:ext uri="{FF2B5EF4-FFF2-40B4-BE49-F238E27FC236}">
                <a16:creationId xmlns:a16="http://schemas.microsoft.com/office/drawing/2014/main" id="{27E3A39A-D054-2469-958C-72E4FE9BA911}"/>
              </a:ext>
            </a:extLst>
          </p:cNvPr>
          <p:cNvSpPr txBox="1">
            <a:spLocks/>
          </p:cNvSpPr>
          <p:nvPr/>
        </p:nvSpPr>
        <p:spPr>
          <a:xfrm>
            <a:off x="430313" y="965513"/>
            <a:ext cx="3663950" cy="3870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975" indent="-180975" algn="l" defTabSz="180000" rtl="0" eaLnBrk="1" latinLnBrk="0" hangingPunct="1">
              <a:lnSpc>
                <a:spcPts val="1800"/>
              </a:lnSpc>
              <a:spcBef>
                <a:spcPts val="1100"/>
              </a:spcBef>
              <a:spcAft>
                <a:spcPts val="0"/>
              </a:spcAft>
              <a:buClr>
                <a:srgbClr val="002864"/>
              </a:buClr>
              <a:buFont typeface="Arial" panose="020B0604020202020204" pitchFamily="34" charset="0"/>
              <a:buChar char="•"/>
              <a:tabLst>
                <a:tab pos="180000" algn="l"/>
                <a:tab pos="360000" algn="l"/>
              </a:tabLst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3pPr>
            <a:lvl4pPr marL="714375" indent="-17462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4pPr>
            <a:lvl5pPr marL="1000125" indent="-285750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800" indent="-172800">
              <a:lnSpc>
                <a:spcPct val="150000"/>
              </a:lnSpc>
            </a:pPr>
            <a:r>
              <a:rPr lang="de-DE" sz="1300" dirty="0"/>
              <a:t>Binary </a:t>
            </a:r>
            <a:r>
              <a:rPr lang="de-DE" sz="1300" dirty="0" err="1"/>
              <a:t>file</a:t>
            </a:r>
            <a:r>
              <a:rPr lang="de-DE" sz="1300" dirty="0"/>
              <a:t> </a:t>
            </a:r>
            <a:r>
              <a:rPr lang="de-DE" sz="1300" dirty="0" err="1"/>
              <a:t>format</a:t>
            </a:r>
            <a:r>
              <a:rPr lang="de-DE" sz="1300" dirty="0"/>
              <a:t> (HDF5)</a:t>
            </a:r>
          </a:p>
          <a:p>
            <a:pPr marL="172800" indent="-172800">
              <a:lnSpc>
                <a:spcPct val="150000"/>
              </a:lnSpc>
            </a:pPr>
            <a:r>
              <a:rPr lang="de-DE" sz="1300" dirty="0" err="1"/>
              <a:t>Hierarchical</a:t>
            </a:r>
            <a:r>
              <a:rPr lang="de-DE" sz="1300" dirty="0"/>
              <a:t>, </a:t>
            </a:r>
            <a:r>
              <a:rPr lang="de-DE" sz="1300" dirty="0" err="1"/>
              <a:t>defined</a:t>
            </a:r>
            <a:r>
              <a:rPr lang="de-DE" sz="1300" dirty="0"/>
              <a:t> </a:t>
            </a:r>
            <a:r>
              <a:rPr lang="de-DE" sz="1300" dirty="0" err="1"/>
              <a:t>structure</a:t>
            </a:r>
            <a:endParaRPr lang="de-DE" sz="1300" dirty="0"/>
          </a:p>
          <a:p>
            <a:pPr marL="630000" lvl="2" indent="-172800">
              <a:lnSpc>
                <a:spcPct val="150000"/>
              </a:lnSpc>
            </a:pPr>
            <a:r>
              <a:rPr lang="de-DE" sz="1300" dirty="0"/>
              <a:t>Groups</a:t>
            </a:r>
          </a:p>
          <a:p>
            <a:pPr marL="630000" lvl="2" indent="-172800">
              <a:lnSpc>
                <a:spcPct val="150000"/>
              </a:lnSpc>
            </a:pPr>
            <a:r>
              <a:rPr lang="de-DE" sz="1300" dirty="0"/>
              <a:t>Data Fields</a:t>
            </a:r>
          </a:p>
          <a:p>
            <a:pPr marL="630000" lvl="2" indent="-172800">
              <a:lnSpc>
                <a:spcPct val="150000"/>
              </a:lnSpc>
            </a:pPr>
            <a:r>
              <a:rPr lang="de-DE" sz="1300" dirty="0"/>
              <a:t>@Attributes </a:t>
            </a:r>
          </a:p>
          <a:p>
            <a:pPr marL="171450" indent="-171450">
              <a:lnSpc>
                <a:spcPct val="150000"/>
              </a:lnSpc>
            </a:pPr>
            <a:r>
              <a:rPr lang="de-DE" sz="1300" dirty="0" err="1"/>
              <a:t>Metadata</a:t>
            </a:r>
            <a:r>
              <a:rPr lang="de-DE" sz="1300" dirty="0"/>
              <a:t> + </a:t>
            </a:r>
            <a:r>
              <a:rPr lang="de-DE" sz="1300" dirty="0" err="1"/>
              <a:t>data</a:t>
            </a:r>
            <a:r>
              <a:rPr lang="de-DE" sz="1300" dirty="0"/>
              <a:t> </a:t>
            </a:r>
            <a:r>
              <a:rPr lang="de-DE" sz="1300" dirty="0" err="1"/>
              <a:t>create</a:t>
            </a:r>
            <a:r>
              <a:rPr lang="de-DE" sz="1300" dirty="0"/>
              <a:t> </a:t>
            </a:r>
            <a:r>
              <a:rPr lang="de-DE" sz="1300" dirty="0" err="1"/>
              <a:t>context</a:t>
            </a:r>
            <a:endParaRPr lang="de-DE" sz="1300" dirty="0"/>
          </a:p>
          <a:p>
            <a:pPr marL="171450" indent="-171450">
              <a:lnSpc>
                <a:spcPct val="150000"/>
              </a:lnSpc>
            </a:pPr>
            <a:r>
              <a:rPr lang="de-DE" sz="1300" dirty="0"/>
              <a:t>Persistent web </a:t>
            </a:r>
            <a:r>
              <a:rPr lang="de-DE" sz="1300" dirty="0" err="1"/>
              <a:t>description</a:t>
            </a:r>
            <a:r>
              <a:rPr lang="de-DE" sz="1300" dirty="0"/>
              <a:t> (URL)</a:t>
            </a:r>
          </a:p>
          <a:p>
            <a:pPr marL="171450" indent="-171450">
              <a:lnSpc>
                <a:spcPct val="150000"/>
              </a:lnSpc>
            </a:pPr>
            <a:r>
              <a:rPr lang="de-DE" sz="1300" dirty="0"/>
              <a:t>Modular </a:t>
            </a:r>
            <a:r>
              <a:rPr lang="de-DE" sz="1300" dirty="0" err="1"/>
              <a:t>structure</a:t>
            </a:r>
            <a:r>
              <a:rPr lang="de-DE" sz="1300" dirty="0"/>
              <a:t> (</a:t>
            </a:r>
            <a:r>
              <a:rPr lang="de-DE" sz="1300" dirty="0" err="1"/>
              <a:t>base</a:t>
            </a:r>
            <a:r>
              <a:rPr lang="de-DE" sz="1300" dirty="0"/>
              <a:t> </a:t>
            </a:r>
            <a:r>
              <a:rPr lang="de-DE" sz="1300" dirty="0" err="1"/>
              <a:t>classes</a:t>
            </a:r>
            <a:r>
              <a:rPr lang="de-DE" sz="1300" dirty="0"/>
              <a:t>)</a:t>
            </a:r>
          </a:p>
          <a:p>
            <a:pPr marL="171450" indent="-171450">
              <a:lnSpc>
                <a:spcPct val="150000"/>
              </a:lnSpc>
            </a:pPr>
            <a:r>
              <a:rPr lang="de-DE" sz="1300" dirty="0" err="1"/>
              <a:t>Metadata</a:t>
            </a:r>
            <a:r>
              <a:rPr lang="de-DE" sz="1300" dirty="0"/>
              <a:t> </a:t>
            </a:r>
            <a:r>
              <a:rPr lang="de-DE" sz="1300" dirty="0" err="1"/>
              <a:t>schema</a:t>
            </a:r>
            <a:r>
              <a:rPr lang="de-DE" sz="1300" dirty="0"/>
              <a:t> </a:t>
            </a:r>
            <a:r>
              <a:rPr lang="de-DE" sz="1300" dirty="0" err="1"/>
              <a:t>for</a:t>
            </a:r>
            <a:r>
              <a:rPr lang="de-DE" sz="1300" dirty="0"/>
              <a:t> experimental </a:t>
            </a:r>
            <a:r>
              <a:rPr lang="de-DE" sz="1300" dirty="0" err="1"/>
              <a:t>data</a:t>
            </a:r>
            <a:r>
              <a:rPr lang="de-DE" sz="1300" dirty="0"/>
              <a:t>:</a:t>
            </a:r>
            <a:br>
              <a:rPr lang="de-DE" sz="1300" dirty="0"/>
            </a:br>
            <a:r>
              <a:rPr lang="de-DE" sz="1300" dirty="0" err="1"/>
              <a:t>logic</a:t>
            </a:r>
            <a:r>
              <a:rPr lang="de-DE" sz="1300" dirty="0"/>
              <a:t> </a:t>
            </a:r>
            <a:r>
              <a:rPr lang="de-DE" sz="1300" dirty="0" err="1"/>
              <a:t>through</a:t>
            </a:r>
            <a:r>
              <a:rPr lang="de-DE" sz="1300" dirty="0"/>
              <a:t> </a:t>
            </a:r>
            <a:r>
              <a:rPr lang="de-DE" sz="1300" dirty="0" err="1"/>
              <a:t>structure</a:t>
            </a:r>
            <a:r>
              <a:rPr lang="de-DE" sz="1300" dirty="0"/>
              <a:t> &amp; </a:t>
            </a:r>
            <a:r>
              <a:rPr lang="de-DE" sz="1300" dirty="0" err="1"/>
              <a:t>semantics</a:t>
            </a:r>
            <a:endParaRPr lang="de-DE" sz="1300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6F7C693-F312-B8AC-5665-D5A42D23657B}"/>
              </a:ext>
            </a:extLst>
          </p:cNvPr>
          <p:cNvGrpSpPr/>
          <p:nvPr/>
        </p:nvGrpSpPr>
        <p:grpSpPr>
          <a:xfrm>
            <a:off x="6151269" y="1151012"/>
            <a:ext cx="2652155" cy="1713059"/>
            <a:chOff x="2496457" y="86531"/>
            <a:chExt cx="2020801" cy="1422955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B3D9F4A1-AA53-3CB6-30A2-FF2A455418AE}"/>
                </a:ext>
              </a:extLst>
            </p:cNvPr>
            <p:cNvSpPr/>
            <p:nvPr/>
          </p:nvSpPr>
          <p:spPr>
            <a:xfrm>
              <a:off x="2496457" y="86531"/>
              <a:ext cx="2020801" cy="14229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outerShdw blurRad="50800" dist="38100" dir="54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CBD2D47D-BB9F-7F25-D2F0-6D8AAEB1460F}"/>
                </a:ext>
              </a:extLst>
            </p:cNvPr>
            <p:cNvGrpSpPr/>
            <p:nvPr/>
          </p:nvGrpSpPr>
          <p:grpSpPr>
            <a:xfrm>
              <a:off x="2537992" y="144127"/>
              <a:ext cx="1910890" cy="1229848"/>
              <a:chOff x="1521992" y="2917588"/>
              <a:chExt cx="1910890" cy="1229848"/>
            </a:xfrm>
            <a:solidFill>
              <a:schemeClr val="bg1"/>
            </a:solidFill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FC017C0B-39D7-2199-F3E8-3EECB5F4D8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706" t="17066" r="74499" b="78424"/>
              <a:stretch/>
            </p:blipFill>
            <p:spPr>
              <a:xfrm>
                <a:off x="1521992" y="2917588"/>
                <a:ext cx="1687392" cy="208103"/>
              </a:xfrm>
              <a:prstGeom prst="rect">
                <a:avLst/>
              </a:prstGeom>
              <a:grpFill/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72B9DB3A-F3E1-F80A-99D6-5F82F49939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706" t="46582" r="71744" b="31656"/>
              <a:stretch/>
            </p:blipFill>
            <p:spPr>
              <a:xfrm>
                <a:off x="1521992" y="3143282"/>
                <a:ext cx="1910890" cy="1004154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CF048325-5A0D-77BA-013E-D8818324F91D}"/>
              </a:ext>
            </a:extLst>
          </p:cNvPr>
          <p:cNvGrpSpPr/>
          <p:nvPr/>
        </p:nvGrpSpPr>
        <p:grpSpPr>
          <a:xfrm>
            <a:off x="6151270" y="3023887"/>
            <a:ext cx="2652156" cy="1596937"/>
            <a:chOff x="2418210" y="384629"/>
            <a:chExt cx="2458709" cy="1480457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B1AAA105-F497-3CC2-A403-499F142FFDBB}"/>
                </a:ext>
              </a:extLst>
            </p:cNvPr>
            <p:cNvSpPr/>
            <p:nvPr/>
          </p:nvSpPr>
          <p:spPr>
            <a:xfrm>
              <a:off x="2418210" y="384629"/>
              <a:ext cx="2458709" cy="14804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outerShdw blurRad="50800" dist="38100" dir="54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6B6EFE0F-235E-BE58-E3B2-EE3603037A70}"/>
                </a:ext>
              </a:extLst>
            </p:cNvPr>
            <p:cNvGrpSpPr/>
            <p:nvPr/>
          </p:nvGrpSpPr>
          <p:grpSpPr>
            <a:xfrm>
              <a:off x="2469285" y="467048"/>
              <a:ext cx="2342202" cy="1343080"/>
              <a:chOff x="2469285" y="467048"/>
              <a:chExt cx="2342202" cy="1343080"/>
            </a:xfrm>
          </p:grpSpPr>
          <p:pic>
            <p:nvPicPr>
              <p:cNvPr id="21" name="Grafik 20">
                <a:extLst>
                  <a:ext uri="{FF2B5EF4-FFF2-40B4-BE49-F238E27FC236}">
                    <a16:creationId xmlns:a16="http://schemas.microsoft.com/office/drawing/2014/main" id="{53525859-B9CA-B8F0-4AFF-09E01E6C6F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4706" t="13968" r="70918" b="82534"/>
              <a:stretch/>
            </p:blipFill>
            <p:spPr>
              <a:xfrm>
                <a:off x="2469285" y="467048"/>
                <a:ext cx="2228925" cy="179918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698D100F-77E5-1CBD-539E-C3F4894996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4706" t="62399" r="69679" b="15107"/>
              <a:stretch/>
            </p:blipFill>
            <p:spPr>
              <a:xfrm>
                <a:off x="2469285" y="653151"/>
                <a:ext cx="2342202" cy="1156977"/>
              </a:xfrm>
              <a:prstGeom prst="rect">
                <a:avLst/>
              </a:prstGeom>
            </p:spPr>
          </p:pic>
        </p:grpSp>
      </p:grp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902206F-8BFE-16B5-E7BA-09E8E6F3FC54}"/>
              </a:ext>
            </a:extLst>
          </p:cNvPr>
          <p:cNvCxnSpPr>
            <a:cxnSpLocks/>
          </p:cNvCxnSpPr>
          <p:nvPr/>
        </p:nvCxnSpPr>
        <p:spPr>
          <a:xfrm flipV="1">
            <a:off x="5103573" y="2007541"/>
            <a:ext cx="1047696" cy="2252183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1B27E8C-0FD2-7899-4DC7-B15A91DB2534}"/>
              </a:ext>
            </a:extLst>
          </p:cNvPr>
          <p:cNvCxnSpPr>
            <a:cxnSpLocks/>
          </p:cNvCxnSpPr>
          <p:nvPr/>
        </p:nvCxnSpPr>
        <p:spPr>
          <a:xfrm flipV="1">
            <a:off x="5363029" y="3793271"/>
            <a:ext cx="798633" cy="677129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837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D76A5-E140-4723-F1F1-5FBE83B8D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3E24B07-610B-8941-0A3C-67759220A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0"/>
                    </a14:imgEffect>
                    <a14:imgEffect>
                      <a14:brightnessContrast contrast="46000"/>
                    </a14:imgEffect>
                  </a14:imgLayer>
                </a14:imgProps>
              </a:ext>
            </a:extLst>
          </a:blip>
          <a:srcRect t="8220" b="23663"/>
          <a:stretch/>
        </p:blipFill>
        <p:spPr>
          <a:xfrm>
            <a:off x="171904" y="1422400"/>
            <a:ext cx="4951640" cy="2097315"/>
          </a:xfrm>
          <a:prstGeom prst="rect">
            <a:avLst/>
          </a:prstGeom>
        </p:spPr>
      </p:pic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C82B7E54-F107-9805-53F5-53FA6FCF0C04}"/>
              </a:ext>
            </a:extLst>
          </p:cNvPr>
          <p:cNvGrpSpPr/>
          <p:nvPr/>
        </p:nvGrpSpPr>
        <p:grpSpPr>
          <a:xfrm>
            <a:off x="3182617" y="852779"/>
            <a:ext cx="2848075" cy="2193602"/>
            <a:chOff x="3182617" y="896321"/>
            <a:chExt cx="2848075" cy="2193602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71C3C081-B6EB-47C5-EA5C-70716AD3A77C}"/>
                </a:ext>
              </a:extLst>
            </p:cNvPr>
            <p:cNvGrpSpPr/>
            <p:nvPr/>
          </p:nvGrpSpPr>
          <p:grpSpPr>
            <a:xfrm>
              <a:off x="3182617" y="896321"/>
              <a:ext cx="2848075" cy="2193602"/>
              <a:chOff x="3400327" y="925349"/>
              <a:chExt cx="2848075" cy="2193602"/>
            </a:xfrm>
          </p:grpSpPr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526DD740-7ED0-5EA3-3274-D22BB200F63B}"/>
                  </a:ext>
                </a:extLst>
              </p:cNvPr>
              <p:cNvGrpSpPr/>
              <p:nvPr/>
            </p:nvGrpSpPr>
            <p:grpSpPr>
              <a:xfrm>
                <a:off x="3400327" y="925349"/>
                <a:ext cx="2848075" cy="2193602"/>
                <a:chOff x="4626782" y="1266434"/>
                <a:chExt cx="2848075" cy="2193602"/>
              </a:xfrm>
            </p:grpSpPr>
            <p:sp>
              <p:nvSpPr>
                <p:cNvPr id="4" name="Rechteck 3">
                  <a:extLst>
                    <a:ext uri="{FF2B5EF4-FFF2-40B4-BE49-F238E27FC236}">
                      <a16:creationId xmlns:a16="http://schemas.microsoft.com/office/drawing/2014/main" id="{A36BD373-F926-A9B5-D212-A9432D064FBC}"/>
                    </a:ext>
                  </a:extLst>
                </p:cNvPr>
                <p:cNvSpPr/>
                <p:nvPr/>
              </p:nvSpPr>
              <p:spPr>
                <a:xfrm>
                  <a:off x="4626782" y="1266434"/>
                  <a:ext cx="2848075" cy="2193602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ctr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" name="Grafik 6">
                  <a:extLst>
                    <a:ext uri="{FF2B5EF4-FFF2-40B4-BE49-F238E27FC236}">
                      <a16:creationId xmlns:a16="http://schemas.microsoft.com/office/drawing/2014/main" id="{E77C1660-8CF5-8121-C595-4FF2C3D5DF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706" t="13968" r="70918" b="82534"/>
                <a:stretch/>
              </p:blipFill>
              <p:spPr>
                <a:xfrm>
                  <a:off x="4689620" y="1334791"/>
                  <a:ext cx="2404293" cy="194074"/>
                </a:xfrm>
                <a:prstGeom prst="rect">
                  <a:avLst/>
                </a:prstGeom>
              </p:spPr>
            </p:pic>
            <p:pic>
              <p:nvPicPr>
                <p:cNvPr id="9" name="Grafik 8">
                  <a:extLst>
                    <a:ext uri="{FF2B5EF4-FFF2-40B4-BE49-F238E27FC236}">
                      <a16:creationId xmlns:a16="http://schemas.microsoft.com/office/drawing/2014/main" id="{657B2D79-CD94-8D04-D0CA-78A3E2672F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706" t="62399" r="69679" b="34862"/>
                <a:stretch/>
              </p:blipFill>
              <p:spPr>
                <a:xfrm>
                  <a:off x="4689620" y="1535536"/>
                  <a:ext cx="2526482" cy="151962"/>
                </a:xfrm>
                <a:prstGeom prst="rect">
                  <a:avLst/>
                </a:prstGeom>
              </p:spPr>
            </p:pic>
            <p:pic>
              <p:nvPicPr>
                <p:cNvPr id="12" name="Grafik 11">
                  <a:extLst>
                    <a:ext uri="{FF2B5EF4-FFF2-40B4-BE49-F238E27FC236}">
                      <a16:creationId xmlns:a16="http://schemas.microsoft.com/office/drawing/2014/main" id="{23249487-A7FE-4426-4A32-15AF86B2F1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6270" t="48395" r="66099" b="39048"/>
                <a:stretch/>
              </p:blipFill>
              <p:spPr>
                <a:xfrm>
                  <a:off x="4847772" y="2431149"/>
                  <a:ext cx="2526482" cy="645886"/>
                </a:xfrm>
                <a:prstGeom prst="rect">
                  <a:avLst/>
                </a:prstGeom>
              </p:spPr>
            </p:pic>
          </p:grpSp>
          <p:pic>
            <p:nvPicPr>
              <p:cNvPr id="55" name="Grafik 54">
                <a:extLst>
                  <a:ext uri="{FF2B5EF4-FFF2-40B4-BE49-F238E27FC236}">
                    <a16:creationId xmlns:a16="http://schemas.microsoft.com/office/drawing/2014/main" id="{3D93ADA0-B2C2-AF79-414E-3A87912A17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706" t="71739" r="69679" b="21630"/>
              <a:stretch/>
            </p:blipFill>
            <p:spPr>
              <a:xfrm>
                <a:off x="3463168" y="1342571"/>
                <a:ext cx="2526482" cy="367869"/>
              </a:xfrm>
              <a:prstGeom prst="rect">
                <a:avLst/>
              </a:prstGeom>
            </p:spPr>
          </p:pic>
        </p:grp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B3E19CB2-81A5-5BDE-8922-A2846E4F4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06" t="85221" r="69679" b="7856"/>
            <a:stretch/>
          </p:blipFill>
          <p:spPr>
            <a:xfrm>
              <a:off x="3245455" y="1691778"/>
              <a:ext cx="2526482" cy="384119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9036BDDF-C369-0FAE-180F-A769D1CC1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06" t="78480" r="69679" b="14946"/>
            <a:stretch/>
          </p:blipFill>
          <p:spPr>
            <a:xfrm>
              <a:off x="3245087" y="2696697"/>
              <a:ext cx="2526482" cy="364777"/>
            </a:xfrm>
            <a:prstGeom prst="rect">
              <a:avLst/>
            </a:prstGeom>
          </p:spPr>
        </p:pic>
      </p:grpSp>
      <p:sp>
        <p:nvSpPr>
          <p:cNvPr id="8" name="Titel 1">
            <a:extLst>
              <a:ext uri="{FF2B5EF4-FFF2-40B4-BE49-F238E27FC236}">
                <a16:creationId xmlns:a16="http://schemas.microsoft.com/office/drawing/2014/main" id="{8900A9C6-E00F-6104-87D2-71F60EEED6E5}"/>
              </a:ext>
            </a:extLst>
          </p:cNvPr>
          <p:cNvSpPr txBox="1">
            <a:spLocks/>
          </p:cNvSpPr>
          <p:nvPr/>
        </p:nvSpPr>
        <p:spPr bwMode="auto">
          <a:xfrm>
            <a:off x="262711" y="104355"/>
            <a:ext cx="7886700" cy="68763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 cap="none" baseline="0">
                <a:solidFill>
                  <a:srgbClr val="0028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SECoP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Wingdings" panose="05000000000000000000" pitchFamily="2" charset="2"/>
              </a:rPr>
              <a:t>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NeXus</a:t>
            </a:r>
            <a:endParaRPr kumimoji="0" lang="de-DE" sz="2000" i="0" u="none" strike="noStrike" kern="1200" cap="none" spc="0" normalizeH="0" baseline="0" noProof="0" dirty="0">
              <a:ln>
                <a:noFill/>
              </a:ln>
              <a:solidFill>
                <a:srgbClr val="00286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04A786A-ECED-5A19-329A-D87B7989D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511" y="4712613"/>
            <a:ext cx="4136069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Rules: 	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Parameter or module property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All fields are optional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“Link” points to a specific entry, key is just an additional information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“Importance” is valid for both “function” and vocabulary “link”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C9AD192-FF53-BB7C-82E0-B14B2ADE2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61" y="3487886"/>
            <a:ext cx="428194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"meaning": 	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{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50" b="1" dirty="0">
                <a:solidFill>
                  <a:srgbClr val="000000"/>
                </a:solidFill>
                <a:latin typeface="Miriam Mono CLM" panose="02000503000000000000" pitchFamily="2" charset="-79"/>
                <a:cs typeface="Miriam Mono CLM" panose="02000503000000000000" pitchFamily="2" charset="-79"/>
              </a:rPr>
              <a:t>    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"key": “sample temperature",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50" b="1" dirty="0">
                <a:solidFill>
                  <a:srgbClr val="000000"/>
                </a:solidFill>
                <a:latin typeface="Miriam Mono CLM" panose="02000503000000000000" pitchFamily="2" charset="-79"/>
                <a:cs typeface="Miriam Mono CLM" panose="02000503000000000000" pitchFamily="2" charset="-79"/>
              </a:rPr>
              <a:t>    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"link": "http://purl.allotrope.org/ontologies/result#AFR_0002149 ",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50" b="1" dirty="0">
                <a:solidFill>
                  <a:srgbClr val="000000"/>
                </a:solidFill>
                <a:latin typeface="Miriam Mono CLM" panose="02000503000000000000" pitchFamily="2" charset="-79"/>
                <a:cs typeface="Miriam Mono CLM" panose="02000503000000000000" pitchFamily="2" charset="-79"/>
              </a:rPr>
              <a:t>    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"function": "</a:t>
            </a:r>
            <a:r>
              <a:rPr kumimoji="0" lang="en-US" altLang="en-US" sz="75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temperature_regulation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",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    "importance": 20,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    "</a:t>
            </a:r>
            <a:r>
              <a:rPr kumimoji="0" lang="en-US" altLang="en-US" sz="75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belongs_to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": "sample“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},</a:t>
            </a:r>
          </a:p>
        </p:txBody>
      </p:sp>
    </p:spTree>
    <p:extLst>
      <p:ext uri="{BB962C8B-B14F-4D97-AF65-F5344CB8AC3E}">
        <p14:creationId xmlns:p14="http://schemas.microsoft.com/office/powerpoint/2010/main" val="3894859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D76A5-E140-4723-F1F1-5FBE83B8D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3E24B07-610B-8941-0A3C-67759220A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0"/>
                    </a14:imgEffect>
                    <a14:imgEffect>
                      <a14:brightnessContrast contrast="46000"/>
                    </a14:imgEffect>
                  </a14:imgLayer>
                </a14:imgProps>
              </a:ext>
            </a:extLst>
          </a:blip>
          <a:srcRect t="8220" b="23663"/>
          <a:stretch/>
        </p:blipFill>
        <p:spPr>
          <a:xfrm>
            <a:off x="171904" y="1422400"/>
            <a:ext cx="4951640" cy="2097315"/>
          </a:xfrm>
          <a:prstGeom prst="rect">
            <a:avLst/>
          </a:prstGeom>
        </p:spPr>
      </p:pic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C82B7E54-F107-9805-53F5-53FA6FCF0C04}"/>
              </a:ext>
            </a:extLst>
          </p:cNvPr>
          <p:cNvGrpSpPr/>
          <p:nvPr/>
        </p:nvGrpSpPr>
        <p:grpSpPr>
          <a:xfrm>
            <a:off x="3182617" y="852779"/>
            <a:ext cx="2848075" cy="2193602"/>
            <a:chOff x="3182617" y="896321"/>
            <a:chExt cx="2848075" cy="2193602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71C3C081-B6EB-47C5-EA5C-70716AD3A77C}"/>
                </a:ext>
              </a:extLst>
            </p:cNvPr>
            <p:cNvGrpSpPr/>
            <p:nvPr/>
          </p:nvGrpSpPr>
          <p:grpSpPr>
            <a:xfrm>
              <a:off x="3182617" y="896321"/>
              <a:ext cx="2848075" cy="2193602"/>
              <a:chOff x="3400327" y="925349"/>
              <a:chExt cx="2848075" cy="2193602"/>
            </a:xfrm>
          </p:grpSpPr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526DD740-7ED0-5EA3-3274-D22BB200F63B}"/>
                  </a:ext>
                </a:extLst>
              </p:cNvPr>
              <p:cNvGrpSpPr/>
              <p:nvPr/>
            </p:nvGrpSpPr>
            <p:grpSpPr>
              <a:xfrm>
                <a:off x="3400327" y="925349"/>
                <a:ext cx="2848075" cy="2193602"/>
                <a:chOff x="4626782" y="1266434"/>
                <a:chExt cx="2848075" cy="2193602"/>
              </a:xfrm>
            </p:grpSpPr>
            <p:sp>
              <p:nvSpPr>
                <p:cNvPr id="4" name="Rechteck 3">
                  <a:extLst>
                    <a:ext uri="{FF2B5EF4-FFF2-40B4-BE49-F238E27FC236}">
                      <a16:creationId xmlns:a16="http://schemas.microsoft.com/office/drawing/2014/main" id="{A36BD373-F926-A9B5-D212-A9432D064FBC}"/>
                    </a:ext>
                  </a:extLst>
                </p:cNvPr>
                <p:cNvSpPr/>
                <p:nvPr/>
              </p:nvSpPr>
              <p:spPr>
                <a:xfrm>
                  <a:off x="4626782" y="1266434"/>
                  <a:ext cx="2848075" cy="2193602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ctr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" name="Grafik 6">
                  <a:extLst>
                    <a:ext uri="{FF2B5EF4-FFF2-40B4-BE49-F238E27FC236}">
                      <a16:creationId xmlns:a16="http://schemas.microsoft.com/office/drawing/2014/main" id="{E77C1660-8CF5-8121-C595-4FF2C3D5DF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706" t="13968" r="70918" b="82534"/>
                <a:stretch/>
              </p:blipFill>
              <p:spPr>
                <a:xfrm>
                  <a:off x="4689620" y="1334791"/>
                  <a:ext cx="2404293" cy="194074"/>
                </a:xfrm>
                <a:prstGeom prst="rect">
                  <a:avLst/>
                </a:prstGeom>
              </p:spPr>
            </p:pic>
            <p:pic>
              <p:nvPicPr>
                <p:cNvPr id="9" name="Grafik 8">
                  <a:extLst>
                    <a:ext uri="{FF2B5EF4-FFF2-40B4-BE49-F238E27FC236}">
                      <a16:creationId xmlns:a16="http://schemas.microsoft.com/office/drawing/2014/main" id="{657B2D79-CD94-8D04-D0CA-78A3E2672F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706" t="62399" r="69679" b="34862"/>
                <a:stretch/>
              </p:blipFill>
              <p:spPr>
                <a:xfrm>
                  <a:off x="4689620" y="1535536"/>
                  <a:ext cx="2526482" cy="151962"/>
                </a:xfrm>
                <a:prstGeom prst="rect">
                  <a:avLst/>
                </a:prstGeom>
              </p:spPr>
            </p:pic>
            <p:pic>
              <p:nvPicPr>
                <p:cNvPr id="12" name="Grafik 11">
                  <a:extLst>
                    <a:ext uri="{FF2B5EF4-FFF2-40B4-BE49-F238E27FC236}">
                      <a16:creationId xmlns:a16="http://schemas.microsoft.com/office/drawing/2014/main" id="{23249487-A7FE-4426-4A32-15AF86B2F1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6270" t="48395" r="66099" b="39048"/>
                <a:stretch/>
              </p:blipFill>
              <p:spPr>
                <a:xfrm>
                  <a:off x="4847772" y="2431149"/>
                  <a:ext cx="2526482" cy="645886"/>
                </a:xfrm>
                <a:prstGeom prst="rect">
                  <a:avLst/>
                </a:prstGeom>
              </p:spPr>
            </p:pic>
          </p:grpSp>
          <p:pic>
            <p:nvPicPr>
              <p:cNvPr id="55" name="Grafik 54">
                <a:extLst>
                  <a:ext uri="{FF2B5EF4-FFF2-40B4-BE49-F238E27FC236}">
                    <a16:creationId xmlns:a16="http://schemas.microsoft.com/office/drawing/2014/main" id="{3D93ADA0-B2C2-AF79-414E-3A87912A17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706" t="71739" r="69679" b="21630"/>
              <a:stretch/>
            </p:blipFill>
            <p:spPr>
              <a:xfrm>
                <a:off x="3463168" y="1342571"/>
                <a:ext cx="2526482" cy="367869"/>
              </a:xfrm>
              <a:prstGeom prst="rect">
                <a:avLst/>
              </a:prstGeom>
            </p:spPr>
          </p:pic>
        </p:grp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B3E19CB2-81A5-5BDE-8922-A2846E4F4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06" t="85221" r="69679" b="7856"/>
            <a:stretch/>
          </p:blipFill>
          <p:spPr>
            <a:xfrm>
              <a:off x="3245455" y="1691778"/>
              <a:ext cx="2526482" cy="384119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9036BDDF-C369-0FAE-180F-A769D1CC1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06" t="78480" r="69679" b="14946"/>
            <a:stretch/>
          </p:blipFill>
          <p:spPr>
            <a:xfrm>
              <a:off x="3245087" y="2696697"/>
              <a:ext cx="2526482" cy="364777"/>
            </a:xfrm>
            <a:prstGeom prst="rect">
              <a:avLst/>
            </a:prstGeom>
          </p:spPr>
        </p:pic>
      </p:grpSp>
      <p:sp>
        <p:nvSpPr>
          <p:cNvPr id="8" name="Titel 1">
            <a:extLst>
              <a:ext uri="{FF2B5EF4-FFF2-40B4-BE49-F238E27FC236}">
                <a16:creationId xmlns:a16="http://schemas.microsoft.com/office/drawing/2014/main" id="{8900A9C6-E00F-6104-87D2-71F60EEED6E5}"/>
              </a:ext>
            </a:extLst>
          </p:cNvPr>
          <p:cNvSpPr txBox="1">
            <a:spLocks/>
          </p:cNvSpPr>
          <p:nvPr/>
        </p:nvSpPr>
        <p:spPr bwMode="auto">
          <a:xfrm>
            <a:off x="262711" y="104355"/>
            <a:ext cx="7886700" cy="68763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 cap="none" baseline="0">
                <a:solidFill>
                  <a:srgbClr val="0028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SECoP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Wingdings" panose="05000000000000000000" pitchFamily="2" charset="2"/>
              </a:rPr>
              <a:t>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NeXus</a:t>
            </a:r>
            <a:endParaRPr kumimoji="0" lang="de-DE" sz="2000" i="0" u="none" strike="noStrike" kern="1200" cap="none" spc="0" normalizeH="0" baseline="0" noProof="0" dirty="0">
              <a:ln>
                <a:noFill/>
              </a:ln>
              <a:solidFill>
                <a:srgbClr val="00286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04A786A-ECED-5A19-329A-D87B7989D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511" y="4712613"/>
            <a:ext cx="4136069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Rules: 	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Parameter or module property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All fields are optional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“Link” points to a specific entry, key is just an additional information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“Importance” is valid for both “function” and vocabulary “link”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C9AD192-FF53-BB7C-82E0-B14B2ADE2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61" y="3487886"/>
            <a:ext cx="428194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"meaning": 	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{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50" b="1" dirty="0">
                <a:solidFill>
                  <a:srgbClr val="000000"/>
                </a:solidFill>
                <a:latin typeface="Miriam Mono CLM" panose="02000503000000000000" pitchFamily="2" charset="-79"/>
                <a:cs typeface="Miriam Mono CLM" panose="02000503000000000000" pitchFamily="2" charset="-79"/>
              </a:rPr>
              <a:t>    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"key": “sample temperature",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50" b="1" dirty="0">
                <a:solidFill>
                  <a:srgbClr val="000000"/>
                </a:solidFill>
                <a:latin typeface="Miriam Mono CLM" panose="02000503000000000000" pitchFamily="2" charset="-79"/>
                <a:cs typeface="Miriam Mono CLM" panose="02000503000000000000" pitchFamily="2" charset="-79"/>
              </a:rPr>
              <a:t>    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"link": "http://purl.allotrope.org/ontologies/result#AFR_0002149 ",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50" b="1" dirty="0">
                <a:solidFill>
                  <a:srgbClr val="000000"/>
                </a:solidFill>
                <a:latin typeface="Miriam Mono CLM" panose="02000503000000000000" pitchFamily="2" charset="-79"/>
                <a:cs typeface="Miriam Mono CLM" panose="02000503000000000000" pitchFamily="2" charset="-79"/>
              </a:rPr>
              <a:t>    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"function": "</a:t>
            </a:r>
            <a:r>
              <a:rPr kumimoji="0" lang="en-US" altLang="en-US" sz="75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temperature_regulation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",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    "importance": 20,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    "</a:t>
            </a:r>
            <a:r>
              <a:rPr kumimoji="0" lang="en-US" altLang="en-US" sz="75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belongs_to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": "sample“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},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69BE6F6-5F58-7D69-D7B5-41C7A0D15A5F}"/>
              </a:ext>
            </a:extLst>
          </p:cNvPr>
          <p:cNvSpPr txBox="1"/>
          <p:nvPr/>
        </p:nvSpPr>
        <p:spPr>
          <a:xfrm>
            <a:off x="1766969" y="1447833"/>
            <a:ext cx="1255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SECnode</a:t>
            </a:r>
            <a:endParaRPr lang="en-US" sz="1200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1E763EB-691B-1C10-36B9-0BE9321F7AD9}"/>
              </a:ext>
            </a:extLst>
          </p:cNvPr>
          <p:cNvCxnSpPr>
            <a:cxnSpLocks/>
          </p:cNvCxnSpPr>
          <p:nvPr/>
        </p:nvCxnSpPr>
        <p:spPr>
          <a:xfrm flipH="1" flipV="1">
            <a:off x="2554514" y="1651572"/>
            <a:ext cx="869796" cy="378897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7E9AC72-1E90-C3D5-B86C-D2A3BB2BCD12}"/>
              </a:ext>
            </a:extLst>
          </p:cNvPr>
          <p:cNvCxnSpPr>
            <a:cxnSpLocks/>
          </p:cNvCxnSpPr>
          <p:nvPr/>
        </p:nvCxnSpPr>
        <p:spPr>
          <a:xfrm flipH="1">
            <a:off x="4994955" y="2083119"/>
            <a:ext cx="179388" cy="0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C0FAB2D6-B106-9BDE-D85F-1E6311749CB3}"/>
              </a:ext>
            </a:extLst>
          </p:cNvPr>
          <p:cNvGrpSpPr/>
          <p:nvPr/>
        </p:nvGrpSpPr>
        <p:grpSpPr>
          <a:xfrm>
            <a:off x="5267912" y="993317"/>
            <a:ext cx="3308947" cy="1310897"/>
            <a:chOff x="5166314" y="993317"/>
            <a:chExt cx="3308947" cy="1310897"/>
          </a:xfrm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DD8CE50A-8591-1587-854D-81D2D746B2E9}"/>
                </a:ext>
              </a:extLst>
            </p:cNvPr>
            <p:cNvGrpSpPr/>
            <p:nvPr/>
          </p:nvGrpSpPr>
          <p:grpSpPr>
            <a:xfrm>
              <a:off x="5166314" y="993317"/>
              <a:ext cx="3308947" cy="1310897"/>
              <a:chOff x="5663148" y="939593"/>
              <a:chExt cx="3308947" cy="1310897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FEC8870B-DFC9-0F19-2923-7569DD4F148C}"/>
                  </a:ext>
                </a:extLst>
              </p:cNvPr>
              <p:cNvSpPr/>
              <p:nvPr/>
            </p:nvSpPr>
            <p:spPr>
              <a:xfrm>
                <a:off x="5663148" y="939593"/>
                <a:ext cx="3308947" cy="13108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  <a:effectLst>
                <a:outerShdw blurRad="50800" dist="38100" dir="5400000" algn="ctr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uppieren 31">
                <a:extLst>
                  <a:ext uri="{FF2B5EF4-FFF2-40B4-BE49-F238E27FC236}">
                    <a16:creationId xmlns:a16="http://schemas.microsoft.com/office/drawing/2014/main" id="{03A38DAB-FE8B-3D54-666C-E2821769FEC5}"/>
                  </a:ext>
                </a:extLst>
              </p:cNvPr>
              <p:cNvGrpSpPr/>
              <p:nvPr/>
            </p:nvGrpSpPr>
            <p:grpSpPr>
              <a:xfrm>
                <a:off x="5689693" y="993994"/>
                <a:ext cx="3197443" cy="1237840"/>
                <a:chOff x="5689693" y="993994"/>
                <a:chExt cx="3197443" cy="1237840"/>
              </a:xfrm>
            </p:grpSpPr>
            <p:pic>
              <p:nvPicPr>
                <p:cNvPr id="22" name="Grafik 21">
                  <a:extLst>
                    <a:ext uri="{FF2B5EF4-FFF2-40B4-BE49-F238E27FC236}">
                      <a16:creationId xmlns:a16="http://schemas.microsoft.com/office/drawing/2014/main" id="{095732B3-0D1B-4D21-A1AB-FB2D90BC2C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323" t="17213" r="60714" b="79408"/>
                <a:stretch/>
              </p:blipFill>
              <p:spPr>
                <a:xfrm>
                  <a:off x="5689693" y="993994"/>
                  <a:ext cx="3196998" cy="173809"/>
                </a:xfrm>
                <a:prstGeom prst="rect">
                  <a:avLst/>
                </a:prstGeom>
              </p:spPr>
            </p:pic>
            <p:pic>
              <p:nvPicPr>
                <p:cNvPr id="23" name="Grafik 22">
                  <a:extLst>
                    <a:ext uri="{FF2B5EF4-FFF2-40B4-BE49-F238E27FC236}">
                      <a16:creationId xmlns:a16="http://schemas.microsoft.com/office/drawing/2014/main" id="{D6AE319C-E163-1D2F-977A-8CAEE7A0C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323" t="46190" r="60714" b="44361"/>
                <a:stretch/>
              </p:blipFill>
              <p:spPr>
                <a:xfrm>
                  <a:off x="5690138" y="1233715"/>
                  <a:ext cx="3196998" cy="486021"/>
                </a:xfrm>
                <a:prstGeom prst="rect">
                  <a:avLst/>
                </a:prstGeom>
              </p:spPr>
            </p:pic>
            <p:pic>
              <p:nvPicPr>
                <p:cNvPr id="31" name="Grafik 30">
                  <a:extLst>
                    <a:ext uri="{FF2B5EF4-FFF2-40B4-BE49-F238E27FC236}">
                      <a16:creationId xmlns:a16="http://schemas.microsoft.com/office/drawing/2014/main" id="{C322C681-2F37-72EE-CB79-128E25714A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6684" t="51640" r="63914" b="44692"/>
                <a:stretch/>
              </p:blipFill>
              <p:spPr>
                <a:xfrm>
                  <a:off x="5900382" y="2043147"/>
                  <a:ext cx="2688536" cy="188687"/>
                </a:xfrm>
                <a:prstGeom prst="rect">
                  <a:avLst/>
                </a:prstGeom>
              </p:spPr>
            </p:pic>
          </p:grpSp>
        </p:grpSp>
        <p:pic>
          <p:nvPicPr>
            <p:cNvPr id="83" name="Grafik 82">
              <a:extLst>
                <a:ext uri="{FF2B5EF4-FFF2-40B4-BE49-F238E27FC236}">
                  <a16:creationId xmlns:a16="http://schemas.microsoft.com/office/drawing/2014/main" id="{D7C369A1-BE08-5943-615B-C9254330D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23" t="68390" r="60714" b="25115"/>
            <a:stretch/>
          </p:blipFill>
          <p:spPr>
            <a:xfrm>
              <a:off x="5192859" y="1764058"/>
              <a:ext cx="3196998" cy="334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4800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D76A5-E140-4723-F1F1-5FBE83B8D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3E24B07-610B-8941-0A3C-67759220A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0"/>
                    </a14:imgEffect>
                    <a14:imgEffect>
                      <a14:brightnessContrast contrast="46000"/>
                    </a14:imgEffect>
                  </a14:imgLayer>
                </a14:imgProps>
              </a:ext>
            </a:extLst>
          </a:blip>
          <a:srcRect t="8220" b="23663"/>
          <a:stretch/>
        </p:blipFill>
        <p:spPr>
          <a:xfrm>
            <a:off x="171904" y="1422400"/>
            <a:ext cx="4951640" cy="2097315"/>
          </a:xfrm>
          <a:prstGeom prst="rect">
            <a:avLst/>
          </a:prstGeom>
        </p:spPr>
      </p:pic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C82B7E54-F107-9805-53F5-53FA6FCF0C04}"/>
              </a:ext>
            </a:extLst>
          </p:cNvPr>
          <p:cNvGrpSpPr/>
          <p:nvPr/>
        </p:nvGrpSpPr>
        <p:grpSpPr>
          <a:xfrm>
            <a:off x="3182617" y="852779"/>
            <a:ext cx="2848075" cy="2193602"/>
            <a:chOff x="3182617" y="896321"/>
            <a:chExt cx="2848075" cy="2193602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71C3C081-B6EB-47C5-EA5C-70716AD3A77C}"/>
                </a:ext>
              </a:extLst>
            </p:cNvPr>
            <p:cNvGrpSpPr/>
            <p:nvPr/>
          </p:nvGrpSpPr>
          <p:grpSpPr>
            <a:xfrm>
              <a:off x="3182617" y="896321"/>
              <a:ext cx="2848075" cy="2193602"/>
              <a:chOff x="3400327" y="925349"/>
              <a:chExt cx="2848075" cy="2193602"/>
            </a:xfrm>
          </p:grpSpPr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526DD740-7ED0-5EA3-3274-D22BB200F63B}"/>
                  </a:ext>
                </a:extLst>
              </p:cNvPr>
              <p:cNvGrpSpPr/>
              <p:nvPr/>
            </p:nvGrpSpPr>
            <p:grpSpPr>
              <a:xfrm>
                <a:off x="3400327" y="925349"/>
                <a:ext cx="2848075" cy="2193602"/>
                <a:chOff x="4626782" y="1266434"/>
                <a:chExt cx="2848075" cy="2193602"/>
              </a:xfrm>
            </p:grpSpPr>
            <p:sp>
              <p:nvSpPr>
                <p:cNvPr id="4" name="Rechteck 3">
                  <a:extLst>
                    <a:ext uri="{FF2B5EF4-FFF2-40B4-BE49-F238E27FC236}">
                      <a16:creationId xmlns:a16="http://schemas.microsoft.com/office/drawing/2014/main" id="{A36BD373-F926-A9B5-D212-A9432D064FBC}"/>
                    </a:ext>
                  </a:extLst>
                </p:cNvPr>
                <p:cNvSpPr/>
                <p:nvPr/>
              </p:nvSpPr>
              <p:spPr>
                <a:xfrm>
                  <a:off x="4626782" y="1266434"/>
                  <a:ext cx="2848075" cy="2193602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ctr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" name="Grafik 6">
                  <a:extLst>
                    <a:ext uri="{FF2B5EF4-FFF2-40B4-BE49-F238E27FC236}">
                      <a16:creationId xmlns:a16="http://schemas.microsoft.com/office/drawing/2014/main" id="{E77C1660-8CF5-8121-C595-4FF2C3D5DF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706" t="13968" r="70918" b="82534"/>
                <a:stretch/>
              </p:blipFill>
              <p:spPr>
                <a:xfrm>
                  <a:off x="4689620" y="1334791"/>
                  <a:ext cx="2404293" cy="194074"/>
                </a:xfrm>
                <a:prstGeom prst="rect">
                  <a:avLst/>
                </a:prstGeom>
              </p:spPr>
            </p:pic>
            <p:pic>
              <p:nvPicPr>
                <p:cNvPr id="9" name="Grafik 8">
                  <a:extLst>
                    <a:ext uri="{FF2B5EF4-FFF2-40B4-BE49-F238E27FC236}">
                      <a16:creationId xmlns:a16="http://schemas.microsoft.com/office/drawing/2014/main" id="{657B2D79-CD94-8D04-D0CA-78A3E2672F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706" t="62399" r="69679" b="34862"/>
                <a:stretch/>
              </p:blipFill>
              <p:spPr>
                <a:xfrm>
                  <a:off x="4689620" y="1535536"/>
                  <a:ext cx="2526482" cy="151962"/>
                </a:xfrm>
                <a:prstGeom prst="rect">
                  <a:avLst/>
                </a:prstGeom>
              </p:spPr>
            </p:pic>
            <p:pic>
              <p:nvPicPr>
                <p:cNvPr id="12" name="Grafik 11">
                  <a:extLst>
                    <a:ext uri="{FF2B5EF4-FFF2-40B4-BE49-F238E27FC236}">
                      <a16:creationId xmlns:a16="http://schemas.microsoft.com/office/drawing/2014/main" id="{23249487-A7FE-4426-4A32-15AF86B2F1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6270" t="48395" r="66099" b="39048"/>
                <a:stretch/>
              </p:blipFill>
              <p:spPr>
                <a:xfrm>
                  <a:off x="4847772" y="2431149"/>
                  <a:ext cx="2526482" cy="645886"/>
                </a:xfrm>
                <a:prstGeom prst="rect">
                  <a:avLst/>
                </a:prstGeom>
              </p:spPr>
            </p:pic>
          </p:grpSp>
          <p:pic>
            <p:nvPicPr>
              <p:cNvPr id="55" name="Grafik 54">
                <a:extLst>
                  <a:ext uri="{FF2B5EF4-FFF2-40B4-BE49-F238E27FC236}">
                    <a16:creationId xmlns:a16="http://schemas.microsoft.com/office/drawing/2014/main" id="{3D93ADA0-B2C2-AF79-414E-3A87912A17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706" t="71739" r="69679" b="21630"/>
              <a:stretch/>
            </p:blipFill>
            <p:spPr>
              <a:xfrm>
                <a:off x="3463168" y="1342571"/>
                <a:ext cx="2526482" cy="367869"/>
              </a:xfrm>
              <a:prstGeom prst="rect">
                <a:avLst/>
              </a:prstGeom>
            </p:spPr>
          </p:pic>
        </p:grp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B3E19CB2-81A5-5BDE-8922-A2846E4F4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06" t="85221" r="69679" b="7856"/>
            <a:stretch/>
          </p:blipFill>
          <p:spPr>
            <a:xfrm>
              <a:off x="3245455" y="1691778"/>
              <a:ext cx="2526482" cy="384119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9036BDDF-C369-0FAE-180F-A769D1CC1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06" t="78480" r="69679" b="14946"/>
            <a:stretch/>
          </p:blipFill>
          <p:spPr>
            <a:xfrm>
              <a:off x="3245087" y="2696697"/>
              <a:ext cx="2526482" cy="364777"/>
            </a:xfrm>
            <a:prstGeom prst="rect">
              <a:avLst/>
            </a:prstGeom>
          </p:spPr>
        </p:pic>
      </p:grpSp>
      <p:sp>
        <p:nvSpPr>
          <p:cNvPr id="8" name="Titel 1">
            <a:extLst>
              <a:ext uri="{FF2B5EF4-FFF2-40B4-BE49-F238E27FC236}">
                <a16:creationId xmlns:a16="http://schemas.microsoft.com/office/drawing/2014/main" id="{8900A9C6-E00F-6104-87D2-71F60EEED6E5}"/>
              </a:ext>
            </a:extLst>
          </p:cNvPr>
          <p:cNvSpPr txBox="1">
            <a:spLocks/>
          </p:cNvSpPr>
          <p:nvPr/>
        </p:nvSpPr>
        <p:spPr bwMode="auto">
          <a:xfrm>
            <a:off x="262711" y="104355"/>
            <a:ext cx="7886700" cy="68763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 cap="none" baseline="0">
                <a:solidFill>
                  <a:srgbClr val="0028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SECoP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Wingdings" panose="05000000000000000000" pitchFamily="2" charset="2"/>
              </a:rPr>
              <a:t>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NeXus</a:t>
            </a:r>
            <a:endParaRPr kumimoji="0" lang="de-DE" sz="2000" i="0" u="none" strike="noStrike" kern="1200" cap="none" spc="0" normalizeH="0" baseline="0" noProof="0" dirty="0">
              <a:ln>
                <a:noFill/>
              </a:ln>
              <a:solidFill>
                <a:srgbClr val="00286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04A786A-ECED-5A19-329A-D87B7989D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511" y="4712613"/>
            <a:ext cx="4136069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Rules: 	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Parameter or module property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All fields are optional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“Link” points to a specific entry, key is just an additional information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“Importance” is valid for both “function” and vocabulary “link”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C9AD192-FF53-BB7C-82E0-B14B2ADE2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61" y="3487886"/>
            <a:ext cx="428194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"meaning": 	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{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50" b="1" dirty="0">
                <a:solidFill>
                  <a:srgbClr val="000000"/>
                </a:solidFill>
                <a:latin typeface="Miriam Mono CLM" panose="02000503000000000000" pitchFamily="2" charset="-79"/>
                <a:cs typeface="Miriam Mono CLM" panose="02000503000000000000" pitchFamily="2" charset="-79"/>
              </a:rPr>
              <a:t>    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"key": “sample temperature",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50" b="1" dirty="0">
                <a:solidFill>
                  <a:srgbClr val="000000"/>
                </a:solidFill>
                <a:latin typeface="Miriam Mono CLM" panose="02000503000000000000" pitchFamily="2" charset="-79"/>
                <a:cs typeface="Miriam Mono CLM" panose="02000503000000000000" pitchFamily="2" charset="-79"/>
              </a:rPr>
              <a:t>    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"link": "http://purl.allotrope.org/ontologies/result#AFR_0002149 ",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50" b="1" dirty="0">
                <a:solidFill>
                  <a:srgbClr val="000000"/>
                </a:solidFill>
                <a:latin typeface="Miriam Mono CLM" panose="02000503000000000000" pitchFamily="2" charset="-79"/>
                <a:cs typeface="Miriam Mono CLM" panose="02000503000000000000" pitchFamily="2" charset="-79"/>
              </a:rPr>
              <a:t>    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"function": "</a:t>
            </a:r>
            <a:r>
              <a:rPr kumimoji="0" lang="en-US" altLang="en-US" sz="75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temperature_regulation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",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    "importance": 20,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    "</a:t>
            </a:r>
            <a:r>
              <a:rPr kumimoji="0" lang="en-US" altLang="en-US" sz="75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belongs_to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": "sample“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},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69BE6F6-5F58-7D69-D7B5-41C7A0D15A5F}"/>
              </a:ext>
            </a:extLst>
          </p:cNvPr>
          <p:cNvSpPr txBox="1"/>
          <p:nvPr/>
        </p:nvSpPr>
        <p:spPr>
          <a:xfrm>
            <a:off x="1766969" y="1447833"/>
            <a:ext cx="1255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SECnode</a:t>
            </a:r>
            <a:endParaRPr lang="en-US" sz="12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86A4DBA-4DCC-A5A1-FB9A-3E71BC4424EC}"/>
              </a:ext>
            </a:extLst>
          </p:cNvPr>
          <p:cNvSpPr txBox="1"/>
          <p:nvPr/>
        </p:nvSpPr>
        <p:spPr>
          <a:xfrm>
            <a:off x="917565" y="2030469"/>
            <a:ext cx="1255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Module</a:t>
            </a:r>
            <a:endParaRPr lang="en-US" sz="1200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1E763EB-691B-1C10-36B9-0BE9321F7AD9}"/>
              </a:ext>
            </a:extLst>
          </p:cNvPr>
          <p:cNvCxnSpPr>
            <a:cxnSpLocks/>
          </p:cNvCxnSpPr>
          <p:nvPr/>
        </p:nvCxnSpPr>
        <p:spPr>
          <a:xfrm flipH="1" flipV="1">
            <a:off x="2554514" y="1651572"/>
            <a:ext cx="869796" cy="378897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7E9AC72-1E90-C3D5-B86C-D2A3BB2BCD12}"/>
              </a:ext>
            </a:extLst>
          </p:cNvPr>
          <p:cNvCxnSpPr>
            <a:cxnSpLocks/>
          </p:cNvCxnSpPr>
          <p:nvPr/>
        </p:nvCxnSpPr>
        <p:spPr>
          <a:xfrm flipH="1">
            <a:off x="4994955" y="2083119"/>
            <a:ext cx="179388" cy="0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C0FAB2D6-B106-9BDE-D85F-1E6311749CB3}"/>
              </a:ext>
            </a:extLst>
          </p:cNvPr>
          <p:cNvGrpSpPr/>
          <p:nvPr/>
        </p:nvGrpSpPr>
        <p:grpSpPr>
          <a:xfrm>
            <a:off x="5267912" y="993317"/>
            <a:ext cx="3308947" cy="1310897"/>
            <a:chOff x="5166314" y="993317"/>
            <a:chExt cx="3308947" cy="1310897"/>
          </a:xfrm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DD8CE50A-8591-1587-854D-81D2D746B2E9}"/>
                </a:ext>
              </a:extLst>
            </p:cNvPr>
            <p:cNvGrpSpPr/>
            <p:nvPr/>
          </p:nvGrpSpPr>
          <p:grpSpPr>
            <a:xfrm>
              <a:off x="5166314" y="993317"/>
              <a:ext cx="3308947" cy="1310897"/>
              <a:chOff x="5663148" y="939593"/>
              <a:chExt cx="3308947" cy="1310897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FEC8870B-DFC9-0F19-2923-7569DD4F148C}"/>
                  </a:ext>
                </a:extLst>
              </p:cNvPr>
              <p:cNvSpPr/>
              <p:nvPr/>
            </p:nvSpPr>
            <p:spPr>
              <a:xfrm>
                <a:off x="5663148" y="939593"/>
                <a:ext cx="3308947" cy="13108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  <a:effectLst>
                <a:outerShdw blurRad="50800" dist="38100" dir="5400000" algn="ctr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uppieren 31">
                <a:extLst>
                  <a:ext uri="{FF2B5EF4-FFF2-40B4-BE49-F238E27FC236}">
                    <a16:creationId xmlns:a16="http://schemas.microsoft.com/office/drawing/2014/main" id="{03A38DAB-FE8B-3D54-666C-E2821769FEC5}"/>
                  </a:ext>
                </a:extLst>
              </p:cNvPr>
              <p:cNvGrpSpPr/>
              <p:nvPr/>
            </p:nvGrpSpPr>
            <p:grpSpPr>
              <a:xfrm>
                <a:off x="5689693" y="993994"/>
                <a:ext cx="3197443" cy="1237840"/>
                <a:chOff x="5689693" y="993994"/>
                <a:chExt cx="3197443" cy="1237840"/>
              </a:xfrm>
            </p:grpSpPr>
            <p:pic>
              <p:nvPicPr>
                <p:cNvPr id="22" name="Grafik 21">
                  <a:extLst>
                    <a:ext uri="{FF2B5EF4-FFF2-40B4-BE49-F238E27FC236}">
                      <a16:creationId xmlns:a16="http://schemas.microsoft.com/office/drawing/2014/main" id="{095732B3-0D1B-4D21-A1AB-FB2D90BC2C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323" t="17213" r="60714" b="79408"/>
                <a:stretch/>
              </p:blipFill>
              <p:spPr>
                <a:xfrm>
                  <a:off x="5689693" y="993994"/>
                  <a:ext cx="3196998" cy="173809"/>
                </a:xfrm>
                <a:prstGeom prst="rect">
                  <a:avLst/>
                </a:prstGeom>
              </p:spPr>
            </p:pic>
            <p:pic>
              <p:nvPicPr>
                <p:cNvPr id="23" name="Grafik 22">
                  <a:extLst>
                    <a:ext uri="{FF2B5EF4-FFF2-40B4-BE49-F238E27FC236}">
                      <a16:creationId xmlns:a16="http://schemas.microsoft.com/office/drawing/2014/main" id="{D6AE319C-E163-1D2F-977A-8CAEE7A0C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323" t="46190" r="60714" b="44361"/>
                <a:stretch/>
              </p:blipFill>
              <p:spPr>
                <a:xfrm>
                  <a:off x="5690138" y="1233715"/>
                  <a:ext cx="3196998" cy="486021"/>
                </a:xfrm>
                <a:prstGeom prst="rect">
                  <a:avLst/>
                </a:prstGeom>
              </p:spPr>
            </p:pic>
            <p:pic>
              <p:nvPicPr>
                <p:cNvPr id="31" name="Grafik 30">
                  <a:extLst>
                    <a:ext uri="{FF2B5EF4-FFF2-40B4-BE49-F238E27FC236}">
                      <a16:creationId xmlns:a16="http://schemas.microsoft.com/office/drawing/2014/main" id="{C322C681-2F37-72EE-CB79-128E25714A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6684" t="51640" r="63914" b="44692"/>
                <a:stretch/>
              </p:blipFill>
              <p:spPr>
                <a:xfrm>
                  <a:off x="5900382" y="2043147"/>
                  <a:ext cx="2688536" cy="188687"/>
                </a:xfrm>
                <a:prstGeom prst="rect">
                  <a:avLst/>
                </a:prstGeom>
              </p:spPr>
            </p:pic>
          </p:grpSp>
        </p:grpSp>
        <p:pic>
          <p:nvPicPr>
            <p:cNvPr id="83" name="Grafik 82">
              <a:extLst>
                <a:ext uri="{FF2B5EF4-FFF2-40B4-BE49-F238E27FC236}">
                  <a16:creationId xmlns:a16="http://schemas.microsoft.com/office/drawing/2014/main" id="{D7C369A1-BE08-5943-615B-C9254330D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23" t="68390" r="60714" b="25115"/>
            <a:stretch/>
          </p:blipFill>
          <p:spPr>
            <a:xfrm>
              <a:off x="5192859" y="1764058"/>
              <a:ext cx="3196998" cy="334073"/>
            </a:xfrm>
            <a:prstGeom prst="rect">
              <a:avLst/>
            </a:prstGeom>
          </p:spPr>
        </p:pic>
      </p:grp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60C52A97-8D2B-C4CF-5825-8D48A947537B}"/>
              </a:ext>
            </a:extLst>
          </p:cNvPr>
          <p:cNvCxnSpPr>
            <a:cxnSpLocks/>
          </p:cNvCxnSpPr>
          <p:nvPr/>
        </p:nvCxnSpPr>
        <p:spPr>
          <a:xfrm flipH="1" flipV="1">
            <a:off x="1574800" y="2177508"/>
            <a:ext cx="3930346" cy="12277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4E62A006-2F1C-4CBE-CFA6-D530FE802882}"/>
              </a:ext>
            </a:extLst>
          </p:cNvPr>
          <p:cNvCxnSpPr>
            <a:cxnSpLocks/>
          </p:cNvCxnSpPr>
          <p:nvPr/>
        </p:nvCxnSpPr>
        <p:spPr>
          <a:xfrm flipV="1">
            <a:off x="6321450" y="2248574"/>
            <a:ext cx="0" cy="204340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DF36D8B9-8232-D60F-DDD6-1BBDED9670D4}"/>
              </a:ext>
            </a:extLst>
          </p:cNvPr>
          <p:cNvGrpSpPr/>
          <p:nvPr/>
        </p:nvGrpSpPr>
        <p:grpSpPr>
          <a:xfrm>
            <a:off x="4457572" y="2492446"/>
            <a:ext cx="2069539" cy="2329022"/>
            <a:chOff x="6658895" y="1586333"/>
            <a:chExt cx="2069539" cy="2329022"/>
          </a:xfrm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CC7F90CA-0277-8892-3BAC-A1D6ABA5CE1E}"/>
                </a:ext>
              </a:extLst>
            </p:cNvPr>
            <p:cNvGrpSpPr/>
            <p:nvPr/>
          </p:nvGrpSpPr>
          <p:grpSpPr>
            <a:xfrm>
              <a:off x="6658895" y="1586333"/>
              <a:ext cx="2069539" cy="2329022"/>
              <a:chOff x="2468195" y="254684"/>
              <a:chExt cx="2069539" cy="2329022"/>
            </a:xfrm>
          </p:grpSpPr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1D40A5CD-7291-BE8A-0A99-4614E3753F23}"/>
                  </a:ext>
                </a:extLst>
              </p:cNvPr>
              <p:cNvSpPr/>
              <p:nvPr/>
            </p:nvSpPr>
            <p:spPr>
              <a:xfrm>
                <a:off x="2468195" y="254684"/>
                <a:ext cx="2069539" cy="232902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  <a:effectLst>
                <a:outerShdw blurRad="50800" dist="38100" dir="5400000" algn="ctr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8" name="Gruppieren 47">
                <a:extLst>
                  <a:ext uri="{FF2B5EF4-FFF2-40B4-BE49-F238E27FC236}">
                    <a16:creationId xmlns:a16="http://schemas.microsoft.com/office/drawing/2014/main" id="{5D52C590-0FE9-A75E-6F20-1ADDD476D273}"/>
                  </a:ext>
                </a:extLst>
              </p:cNvPr>
              <p:cNvGrpSpPr/>
              <p:nvPr/>
            </p:nvGrpSpPr>
            <p:grpSpPr>
              <a:xfrm>
                <a:off x="2494193" y="291448"/>
                <a:ext cx="2030932" cy="1366414"/>
                <a:chOff x="2494193" y="291448"/>
                <a:chExt cx="2030932" cy="1366414"/>
              </a:xfrm>
            </p:grpSpPr>
            <p:pic>
              <p:nvPicPr>
                <p:cNvPr id="40" name="Grafik 39">
                  <a:extLst>
                    <a:ext uri="{FF2B5EF4-FFF2-40B4-BE49-F238E27FC236}">
                      <a16:creationId xmlns:a16="http://schemas.microsoft.com/office/drawing/2014/main" id="{19996A72-36DF-9881-3F55-A4EBA71311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4611" t="17213" r="73755" b="79167"/>
                <a:stretch/>
              </p:blipFill>
              <p:spPr>
                <a:xfrm>
                  <a:off x="2494193" y="291448"/>
                  <a:ext cx="1978157" cy="186188"/>
                </a:xfrm>
                <a:prstGeom prst="rect">
                  <a:avLst/>
                </a:prstGeom>
              </p:spPr>
            </p:pic>
            <p:pic>
              <p:nvPicPr>
                <p:cNvPr id="43" name="Grafik 42">
                  <a:extLst>
                    <a:ext uri="{FF2B5EF4-FFF2-40B4-BE49-F238E27FC236}">
                      <a16:creationId xmlns:a16="http://schemas.microsoft.com/office/drawing/2014/main" id="{BFB638FA-F5B2-F54B-048F-6E2E147005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6684" t="34369" r="73281" b="59431"/>
                <a:stretch/>
              </p:blipFill>
              <p:spPr>
                <a:xfrm>
                  <a:off x="2693071" y="1338980"/>
                  <a:ext cx="1832053" cy="318882"/>
                </a:xfrm>
                <a:prstGeom prst="rect">
                  <a:avLst/>
                </a:prstGeom>
              </p:spPr>
            </p:pic>
            <p:pic>
              <p:nvPicPr>
                <p:cNvPr id="44" name="Grafik 43">
                  <a:extLst>
                    <a:ext uri="{FF2B5EF4-FFF2-40B4-BE49-F238E27FC236}">
                      <a16:creationId xmlns:a16="http://schemas.microsoft.com/office/drawing/2014/main" id="{59FB733F-321E-4C73-A706-CCB6D11FC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4611" t="61305" r="73258" b="31790"/>
                <a:stretch/>
              </p:blipFill>
              <p:spPr>
                <a:xfrm>
                  <a:off x="2501451" y="626127"/>
                  <a:ext cx="2023674" cy="355169"/>
                </a:xfrm>
                <a:prstGeom prst="rect">
                  <a:avLst/>
                </a:prstGeom>
              </p:spPr>
            </p:pic>
            <p:pic>
              <p:nvPicPr>
                <p:cNvPr id="45" name="Grafik 44">
                  <a:extLst>
                    <a:ext uri="{FF2B5EF4-FFF2-40B4-BE49-F238E27FC236}">
                      <a16:creationId xmlns:a16="http://schemas.microsoft.com/office/drawing/2014/main" id="{1A3FF26D-3E57-6876-0BDA-9BF560B8E4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4611" t="45832" r="73946" b="50893"/>
                <a:stretch/>
              </p:blipFill>
              <p:spPr>
                <a:xfrm>
                  <a:off x="2498078" y="495976"/>
                  <a:ext cx="1960654" cy="168441"/>
                </a:xfrm>
                <a:prstGeom prst="rect">
                  <a:avLst/>
                </a:prstGeom>
              </p:spPr>
            </p:pic>
            <p:pic>
              <p:nvPicPr>
                <p:cNvPr id="47" name="Grafik 46">
                  <a:extLst>
                    <a:ext uri="{FF2B5EF4-FFF2-40B4-BE49-F238E27FC236}">
                      <a16:creationId xmlns:a16="http://schemas.microsoft.com/office/drawing/2014/main" id="{9601E88A-465D-32E3-AD25-E668210A31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6684" t="67019" r="73857" b="27167"/>
                <a:stretch/>
              </p:blipFill>
              <p:spPr>
                <a:xfrm>
                  <a:off x="2693071" y="1028189"/>
                  <a:ext cx="1779279" cy="299015"/>
                </a:xfrm>
                <a:prstGeom prst="rect">
                  <a:avLst/>
                </a:prstGeom>
              </p:spPr>
            </p:pic>
          </p:grpSp>
        </p:grpSp>
        <p:pic>
          <p:nvPicPr>
            <p:cNvPr id="95" name="Grafik 94">
              <a:extLst>
                <a:ext uri="{FF2B5EF4-FFF2-40B4-BE49-F238E27FC236}">
                  <a16:creationId xmlns:a16="http://schemas.microsoft.com/office/drawing/2014/main" id="{DE8C47B2-403C-8E8D-51AA-75DB0F1F5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684" t="44399" r="73281" b="38481"/>
            <a:stretch/>
          </p:blipFill>
          <p:spPr>
            <a:xfrm>
              <a:off x="6883771" y="3009277"/>
              <a:ext cx="1832053" cy="880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8607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D76A5-E140-4723-F1F1-5FBE83B8D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3E24B07-610B-8941-0A3C-67759220A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0"/>
                    </a14:imgEffect>
                    <a14:imgEffect>
                      <a14:brightnessContrast contrast="46000"/>
                    </a14:imgEffect>
                  </a14:imgLayer>
                </a14:imgProps>
              </a:ext>
            </a:extLst>
          </a:blip>
          <a:srcRect t="8220" b="23663"/>
          <a:stretch/>
        </p:blipFill>
        <p:spPr>
          <a:xfrm>
            <a:off x="171904" y="1422400"/>
            <a:ext cx="4951640" cy="2097315"/>
          </a:xfrm>
          <a:prstGeom prst="rect">
            <a:avLst/>
          </a:prstGeom>
        </p:spPr>
      </p:pic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C82B7E54-F107-9805-53F5-53FA6FCF0C04}"/>
              </a:ext>
            </a:extLst>
          </p:cNvPr>
          <p:cNvGrpSpPr/>
          <p:nvPr/>
        </p:nvGrpSpPr>
        <p:grpSpPr>
          <a:xfrm>
            <a:off x="3182617" y="852779"/>
            <a:ext cx="2848075" cy="2193602"/>
            <a:chOff x="3182617" y="896321"/>
            <a:chExt cx="2848075" cy="2193602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71C3C081-B6EB-47C5-EA5C-70716AD3A77C}"/>
                </a:ext>
              </a:extLst>
            </p:cNvPr>
            <p:cNvGrpSpPr/>
            <p:nvPr/>
          </p:nvGrpSpPr>
          <p:grpSpPr>
            <a:xfrm>
              <a:off x="3182617" y="896321"/>
              <a:ext cx="2848075" cy="2193602"/>
              <a:chOff x="3400327" y="925349"/>
              <a:chExt cx="2848075" cy="2193602"/>
            </a:xfrm>
          </p:grpSpPr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526DD740-7ED0-5EA3-3274-D22BB200F63B}"/>
                  </a:ext>
                </a:extLst>
              </p:cNvPr>
              <p:cNvGrpSpPr/>
              <p:nvPr/>
            </p:nvGrpSpPr>
            <p:grpSpPr>
              <a:xfrm>
                <a:off x="3400327" y="925349"/>
                <a:ext cx="2848075" cy="2193602"/>
                <a:chOff x="4626782" y="1266434"/>
                <a:chExt cx="2848075" cy="2193602"/>
              </a:xfrm>
            </p:grpSpPr>
            <p:sp>
              <p:nvSpPr>
                <p:cNvPr id="4" name="Rechteck 3">
                  <a:extLst>
                    <a:ext uri="{FF2B5EF4-FFF2-40B4-BE49-F238E27FC236}">
                      <a16:creationId xmlns:a16="http://schemas.microsoft.com/office/drawing/2014/main" id="{A36BD373-F926-A9B5-D212-A9432D064FBC}"/>
                    </a:ext>
                  </a:extLst>
                </p:cNvPr>
                <p:cNvSpPr/>
                <p:nvPr/>
              </p:nvSpPr>
              <p:spPr>
                <a:xfrm>
                  <a:off x="4626782" y="1266434"/>
                  <a:ext cx="2848075" cy="2193602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ctr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" name="Grafik 6">
                  <a:extLst>
                    <a:ext uri="{FF2B5EF4-FFF2-40B4-BE49-F238E27FC236}">
                      <a16:creationId xmlns:a16="http://schemas.microsoft.com/office/drawing/2014/main" id="{E77C1660-8CF5-8121-C595-4FF2C3D5DF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706" t="13968" r="70918" b="82534"/>
                <a:stretch/>
              </p:blipFill>
              <p:spPr>
                <a:xfrm>
                  <a:off x="4689620" y="1334791"/>
                  <a:ext cx="2404293" cy="194074"/>
                </a:xfrm>
                <a:prstGeom prst="rect">
                  <a:avLst/>
                </a:prstGeom>
              </p:spPr>
            </p:pic>
            <p:pic>
              <p:nvPicPr>
                <p:cNvPr id="9" name="Grafik 8">
                  <a:extLst>
                    <a:ext uri="{FF2B5EF4-FFF2-40B4-BE49-F238E27FC236}">
                      <a16:creationId xmlns:a16="http://schemas.microsoft.com/office/drawing/2014/main" id="{657B2D79-CD94-8D04-D0CA-78A3E2672F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706" t="62399" r="69679" b="34862"/>
                <a:stretch/>
              </p:blipFill>
              <p:spPr>
                <a:xfrm>
                  <a:off x="4689620" y="1535536"/>
                  <a:ext cx="2526482" cy="151962"/>
                </a:xfrm>
                <a:prstGeom prst="rect">
                  <a:avLst/>
                </a:prstGeom>
              </p:spPr>
            </p:pic>
            <p:pic>
              <p:nvPicPr>
                <p:cNvPr id="12" name="Grafik 11">
                  <a:extLst>
                    <a:ext uri="{FF2B5EF4-FFF2-40B4-BE49-F238E27FC236}">
                      <a16:creationId xmlns:a16="http://schemas.microsoft.com/office/drawing/2014/main" id="{23249487-A7FE-4426-4A32-15AF86B2F1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6270" t="48395" r="66099" b="39048"/>
                <a:stretch/>
              </p:blipFill>
              <p:spPr>
                <a:xfrm>
                  <a:off x="4847772" y="2431149"/>
                  <a:ext cx="2526482" cy="645886"/>
                </a:xfrm>
                <a:prstGeom prst="rect">
                  <a:avLst/>
                </a:prstGeom>
              </p:spPr>
            </p:pic>
          </p:grpSp>
          <p:pic>
            <p:nvPicPr>
              <p:cNvPr id="55" name="Grafik 54">
                <a:extLst>
                  <a:ext uri="{FF2B5EF4-FFF2-40B4-BE49-F238E27FC236}">
                    <a16:creationId xmlns:a16="http://schemas.microsoft.com/office/drawing/2014/main" id="{3D93ADA0-B2C2-AF79-414E-3A87912A17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706" t="71739" r="69679" b="21630"/>
              <a:stretch/>
            </p:blipFill>
            <p:spPr>
              <a:xfrm>
                <a:off x="3463168" y="1342571"/>
                <a:ext cx="2526482" cy="367869"/>
              </a:xfrm>
              <a:prstGeom prst="rect">
                <a:avLst/>
              </a:prstGeom>
            </p:spPr>
          </p:pic>
        </p:grp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B3E19CB2-81A5-5BDE-8922-A2846E4F4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06" t="85221" r="69679" b="7856"/>
            <a:stretch/>
          </p:blipFill>
          <p:spPr>
            <a:xfrm>
              <a:off x="3245455" y="1691778"/>
              <a:ext cx="2526482" cy="384119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9036BDDF-C369-0FAE-180F-A769D1CC1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06" t="78480" r="69679" b="14946"/>
            <a:stretch/>
          </p:blipFill>
          <p:spPr>
            <a:xfrm>
              <a:off x="3245087" y="2696697"/>
              <a:ext cx="2526482" cy="364777"/>
            </a:xfrm>
            <a:prstGeom prst="rect">
              <a:avLst/>
            </a:prstGeom>
          </p:spPr>
        </p:pic>
      </p:grpSp>
      <p:sp>
        <p:nvSpPr>
          <p:cNvPr id="8" name="Titel 1">
            <a:extLst>
              <a:ext uri="{FF2B5EF4-FFF2-40B4-BE49-F238E27FC236}">
                <a16:creationId xmlns:a16="http://schemas.microsoft.com/office/drawing/2014/main" id="{8900A9C6-E00F-6104-87D2-71F60EEED6E5}"/>
              </a:ext>
            </a:extLst>
          </p:cNvPr>
          <p:cNvSpPr txBox="1">
            <a:spLocks/>
          </p:cNvSpPr>
          <p:nvPr/>
        </p:nvSpPr>
        <p:spPr bwMode="auto">
          <a:xfrm>
            <a:off x="262711" y="104355"/>
            <a:ext cx="7886700" cy="68763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 cap="none" baseline="0">
                <a:solidFill>
                  <a:srgbClr val="0028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SECoP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Wingdings" panose="05000000000000000000" pitchFamily="2" charset="2"/>
              </a:rPr>
              <a:t>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NeXus</a:t>
            </a:r>
            <a:endParaRPr kumimoji="0" lang="de-DE" sz="2000" i="0" u="none" strike="noStrike" kern="1200" cap="none" spc="0" normalizeH="0" baseline="0" noProof="0" dirty="0">
              <a:ln>
                <a:noFill/>
              </a:ln>
              <a:solidFill>
                <a:srgbClr val="00286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04A786A-ECED-5A19-329A-D87B7989D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511" y="4712613"/>
            <a:ext cx="4136069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Rules: 	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Parameter or module property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All fields are optional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“Link” points to a specific entry, key is just an additional information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“Importance” is valid for both “function” and vocabulary “link”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C9AD192-FF53-BB7C-82E0-B14B2ADE2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61" y="3487886"/>
            <a:ext cx="428194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"meaning": 	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{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50" b="1" dirty="0">
                <a:solidFill>
                  <a:srgbClr val="000000"/>
                </a:solidFill>
                <a:latin typeface="Miriam Mono CLM" panose="02000503000000000000" pitchFamily="2" charset="-79"/>
                <a:cs typeface="Miriam Mono CLM" panose="02000503000000000000" pitchFamily="2" charset="-79"/>
              </a:rPr>
              <a:t>    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"key": “sample temperature",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50" b="1" dirty="0">
                <a:solidFill>
                  <a:srgbClr val="000000"/>
                </a:solidFill>
                <a:latin typeface="Miriam Mono CLM" panose="02000503000000000000" pitchFamily="2" charset="-79"/>
                <a:cs typeface="Miriam Mono CLM" panose="02000503000000000000" pitchFamily="2" charset="-79"/>
              </a:rPr>
              <a:t>    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"link": "http://purl.allotrope.org/ontologies/result#AFR_0002149 ",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50" b="1" dirty="0">
                <a:solidFill>
                  <a:srgbClr val="000000"/>
                </a:solidFill>
                <a:latin typeface="Miriam Mono CLM" panose="02000503000000000000" pitchFamily="2" charset="-79"/>
                <a:cs typeface="Miriam Mono CLM" panose="02000503000000000000" pitchFamily="2" charset="-79"/>
              </a:rPr>
              <a:t>    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"function": "</a:t>
            </a:r>
            <a:r>
              <a:rPr kumimoji="0" lang="en-US" altLang="en-US" sz="75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temperature_regulation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",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    "importance": 20,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    "</a:t>
            </a:r>
            <a:r>
              <a:rPr kumimoji="0" lang="en-US" altLang="en-US" sz="75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belongs_to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": "sample“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},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69BE6F6-5F58-7D69-D7B5-41C7A0D15A5F}"/>
              </a:ext>
            </a:extLst>
          </p:cNvPr>
          <p:cNvSpPr txBox="1"/>
          <p:nvPr/>
        </p:nvSpPr>
        <p:spPr>
          <a:xfrm>
            <a:off x="1766969" y="1447833"/>
            <a:ext cx="1255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SECnode</a:t>
            </a:r>
            <a:endParaRPr lang="en-US" sz="12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86A4DBA-4DCC-A5A1-FB9A-3E71BC4424EC}"/>
              </a:ext>
            </a:extLst>
          </p:cNvPr>
          <p:cNvSpPr txBox="1"/>
          <p:nvPr/>
        </p:nvSpPr>
        <p:spPr>
          <a:xfrm>
            <a:off x="917565" y="2030469"/>
            <a:ext cx="1255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Module</a:t>
            </a:r>
            <a:endParaRPr lang="en-US" sz="1200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1E763EB-691B-1C10-36B9-0BE9321F7AD9}"/>
              </a:ext>
            </a:extLst>
          </p:cNvPr>
          <p:cNvCxnSpPr>
            <a:cxnSpLocks/>
          </p:cNvCxnSpPr>
          <p:nvPr/>
        </p:nvCxnSpPr>
        <p:spPr>
          <a:xfrm flipH="1" flipV="1">
            <a:off x="2554514" y="1651572"/>
            <a:ext cx="869796" cy="378897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7E9AC72-1E90-C3D5-B86C-D2A3BB2BCD12}"/>
              </a:ext>
            </a:extLst>
          </p:cNvPr>
          <p:cNvCxnSpPr>
            <a:cxnSpLocks/>
          </p:cNvCxnSpPr>
          <p:nvPr/>
        </p:nvCxnSpPr>
        <p:spPr>
          <a:xfrm flipH="1">
            <a:off x="4994955" y="2083119"/>
            <a:ext cx="179388" cy="0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feld 78">
            <a:extLst>
              <a:ext uri="{FF2B5EF4-FFF2-40B4-BE49-F238E27FC236}">
                <a16:creationId xmlns:a16="http://schemas.microsoft.com/office/drawing/2014/main" id="{2C53C3F4-2BD2-DEDD-31BA-CFAC1B71BAD8}"/>
              </a:ext>
            </a:extLst>
          </p:cNvPr>
          <p:cNvSpPr txBox="1"/>
          <p:nvPr/>
        </p:nvSpPr>
        <p:spPr>
          <a:xfrm>
            <a:off x="1162833" y="2725063"/>
            <a:ext cx="1255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Parameter</a:t>
            </a:r>
            <a:endParaRPr lang="en-US" sz="1200" dirty="0"/>
          </a:p>
        </p:txBody>
      </p: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C0FAB2D6-B106-9BDE-D85F-1E6311749CB3}"/>
              </a:ext>
            </a:extLst>
          </p:cNvPr>
          <p:cNvGrpSpPr/>
          <p:nvPr/>
        </p:nvGrpSpPr>
        <p:grpSpPr>
          <a:xfrm>
            <a:off x="5267912" y="993317"/>
            <a:ext cx="3308947" cy="1310897"/>
            <a:chOff x="5166314" y="993317"/>
            <a:chExt cx="3308947" cy="1310897"/>
          </a:xfrm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DD8CE50A-8591-1587-854D-81D2D746B2E9}"/>
                </a:ext>
              </a:extLst>
            </p:cNvPr>
            <p:cNvGrpSpPr/>
            <p:nvPr/>
          </p:nvGrpSpPr>
          <p:grpSpPr>
            <a:xfrm>
              <a:off x="5166314" y="993317"/>
              <a:ext cx="3308947" cy="1310897"/>
              <a:chOff x="5663148" y="939593"/>
              <a:chExt cx="3308947" cy="1310897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FEC8870B-DFC9-0F19-2923-7569DD4F148C}"/>
                  </a:ext>
                </a:extLst>
              </p:cNvPr>
              <p:cNvSpPr/>
              <p:nvPr/>
            </p:nvSpPr>
            <p:spPr>
              <a:xfrm>
                <a:off x="5663148" y="939593"/>
                <a:ext cx="3308947" cy="13108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  <a:effectLst>
                <a:outerShdw blurRad="50800" dist="38100" dir="5400000" algn="ctr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uppieren 31">
                <a:extLst>
                  <a:ext uri="{FF2B5EF4-FFF2-40B4-BE49-F238E27FC236}">
                    <a16:creationId xmlns:a16="http://schemas.microsoft.com/office/drawing/2014/main" id="{03A38DAB-FE8B-3D54-666C-E2821769FEC5}"/>
                  </a:ext>
                </a:extLst>
              </p:cNvPr>
              <p:cNvGrpSpPr/>
              <p:nvPr/>
            </p:nvGrpSpPr>
            <p:grpSpPr>
              <a:xfrm>
                <a:off x="5689693" y="993994"/>
                <a:ext cx="3197443" cy="1237840"/>
                <a:chOff x="5689693" y="993994"/>
                <a:chExt cx="3197443" cy="1237840"/>
              </a:xfrm>
            </p:grpSpPr>
            <p:pic>
              <p:nvPicPr>
                <p:cNvPr id="22" name="Grafik 21">
                  <a:extLst>
                    <a:ext uri="{FF2B5EF4-FFF2-40B4-BE49-F238E27FC236}">
                      <a16:creationId xmlns:a16="http://schemas.microsoft.com/office/drawing/2014/main" id="{095732B3-0D1B-4D21-A1AB-FB2D90BC2C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323" t="17213" r="60714" b="79408"/>
                <a:stretch/>
              </p:blipFill>
              <p:spPr>
                <a:xfrm>
                  <a:off x="5689693" y="993994"/>
                  <a:ext cx="3196998" cy="173809"/>
                </a:xfrm>
                <a:prstGeom prst="rect">
                  <a:avLst/>
                </a:prstGeom>
              </p:spPr>
            </p:pic>
            <p:pic>
              <p:nvPicPr>
                <p:cNvPr id="23" name="Grafik 22">
                  <a:extLst>
                    <a:ext uri="{FF2B5EF4-FFF2-40B4-BE49-F238E27FC236}">
                      <a16:creationId xmlns:a16="http://schemas.microsoft.com/office/drawing/2014/main" id="{D6AE319C-E163-1D2F-977A-8CAEE7A0C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323" t="46190" r="60714" b="44361"/>
                <a:stretch/>
              </p:blipFill>
              <p:spPr>
                <a:xfrm>
                  <a:off x="5690138" y="1233715"/>
                  <a:ext cx="3196998" cy="486021"/>
                </a:xfrm>
                <a:prstGeom prst="rect">
                  <a:avLst/>
                </a:prstGeom>
              </p:spPr>
            </p:pic>
            <p:pic>
              <p:nvPicPr>
                <p:cNvPr id="31" name="Grafik 30">
                  <a:extLst>
                    <a:ext uri="{FF2B5EF4-FFF2-40B4-BE49-F238E27FC236}">
                      <a16:creationId xmlns:a16="http://schemas.microsoft.com/office/drawing/2014/main" id="{C322C681-2F37-72EE-CB79-128E25714A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6684" t="51640" r="63914" b="44692"/>
                <a:stretch/>
              </p:blipFill>
              <p:spPr>
                <a:xfrm>
                  <a:off x="5900382" y="2043147"/>
                  <a:ext cx="2688536" cy="188687"/>
                </a:xfrm>
                <a:prstGeom prst="rect">
                  <a:avLst/>
                </a:prstGeom>
              </p:spPr>
            </p:pic>
          </p:grpSp>
        </p:grpSp>
        <p:pic>
          <p:nvPicPr>
            <p:cNvPr id="83" name="Grafik 82">
              <a:extLst>
                <a:ext uri="{FF2B5EF4-FFF2-40B4-BE49-F238E27FC236}">
                  <a16:creationId xmlns:a16="http://schemas.microsoft.com/office/drawing/2014/main" id="{D7C369A1-BE08-5943-615B-C9254330D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23" t="68390" r="60714" b="25115"/>
            <a:stretch/>
          </p:blipFill>
          <p:spPr>
            <a:xfrm>
              <a:off x="5192859" y="1764058"/>
              <a:ext cx="3196998" cy="334073"/>
            </a:xfrm>
            <a:prstGeom prst="rect">
              <a:avLst/>
            </a:prstGeom>
          </p:spPr>
        </p:pic>
      </p:grp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60C52A97-8D2B-C4CF-5825-8D48A947537B}"/>
              </a:ext>
            </a:extLst>
          </p:cNvPr>
          <p:cNvCxnSpPr>
            <a:cxnSpLocks/>
          </p:cNvCxnSpPr>
          <p:nvPr/>
        </p:nvCxnSpPr>
        <p:spPr>
          <a:xfrm flipH="1" flipV="1">
            <a:off x="1574800" y="2177508"/>
            <a:ext cx="3930346" cy="12277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4E62A006-2F1C-4CBE-CFA6-D530FE802882}"/>
              </a:ext>
            </a:extLst>
          </p:cNvPr>
          <p:cNvCxnSpPr>
            <a:cxnSpLocks/>
          </p:cNvCxnSpPr>
          <p:nvPr/>
        </p:nvCxnSpPr>
        <p:spPr>
          <a:xfrm flipV="1">
            <a:off x="6321450" y="2248574"/>
            <a:ext cx="0" cy="204340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DF36D8B9-8232-D60F-DDD6-1BBDED9670D4}"/>
              </a:ext>
            </a:extLst>
          </p:cNvPr>
          <p:cNvGrpSpPr/>
          <p:nvPr/>
        </p:nvGrpSpPr>
        <p:grpSpPr>
          <a:xfrm>
            <a:off x="4457572" y="2492446"/>
            <a:ext cx="2069539" cy="2329022"/>
            <a:chOff x="6658895" y="1586333"/>
            <a:chExt cx="2069539" cy="2329022"/>
          </a:xfrm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CC7F90CA-0277-8892-3BAC-A1D6ABA5CE1E}"/>
                </a:ext>
              </a:extLst>
            </p:cNvPr>
            <p:cNvGrpSpPr/>
            <p:nvPr/>
          </p:nvGrpSpPr>
          <p:grpSpPr>
            <a:xfrm>
              <a:off x="6658895" y="1586333"/>
              <a:ext cx="2069539" cy="2329022"/>
              <a:chOff x="2468195" y="254684"/>
              <a:chExt cx="2069539" cy="2329022"/>
            </a:xfrm>
          </p:grpSpPr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1D40A5CD-7291-BE8A-0A99-4614E3753F23}"/>
                  </a:ext>
                </a:extLst>
              </p:cNvPr>
              <p:cNvSpPr/>
              <p:nvPr/>
            </p:nvSpPr>
            <p:spPr>
              <a:xfrm>
                <a:off x="2468195" y="254684"/>
                <a:ext cx="2069539" cy="232902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  <a:effectLst>
                <a:outerShdw blurRad="50800" dist="38100" dir="5400000" algn="ctr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8" name="Gruppieren 47">
                <a:extLst>
                  <a:ext uri="{FF2B5EF4-FFF2-40B4-BE49-F238E27FC236}">
                    <a16:creationId xmlns:a16="http://schemas.microsoft.com/office/drawing/2014/main" id="{5D52C590-0FE9-A75E-6F20-1ADDD476D273}"/>
                  </a:ext>
                </a:extLst>
              </p:cNvPr>
              <p:cNvGrpSpPr/>
              <p:nvPr/>
            </p:nvGrpSpPr>
            <p:grpSpPr>
              <a:xfrm>
                <a:off x="2494193" y="291448"/>
                <a:ext cx="2030932" cy="1366414"/>
                <a:chOff x="2494193" y="291448"/>
                <a:chExt cx="2030932" cy="1366414"/>
              </a:xfrm>
            </p:grpSpPr>
            <p:pic>
              <p:nvPicPr>
                <p:cNvPr id="40" name="Grafik 39">
                  <a:extLst>
                    <a:ext uri="{FF2B5EF4-FFF2-40B4-BE49-F238E27FC236}">
                      <a16:creationId xmlns:a16="http://schemas.microsoft.com/office/drawing/2014/main" id="{19996A72-36DF-9881-3F55-A4EBA71311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4611" t="17213" r="73755" b="79167"/>
                <a:stretch/>
              </p:blipFill>
              <p:spPr>
                <a:xfrm>
                  <a:off x="2494193" y="291448"/>
                  <a:ext cx="1978157" cy="186188"/>
                </a:xfrm>
                <a:prstGeom prst="rect">
                  <a:avLst/>
                </a:prstGeom>
              </p:spPr>
            </p:pic>
            <p:pic>
              <p:nvPicPr>
                <p:cNvPr id="43" name="Grafik 42">
                  <a:extLst>
                    <a:ext uri="{FF2B5EF4-FFF2-40B4-BE49-F238E27FC236}">
                      <a16:creationId xmlns:a16="http://schemas.microsoft.com/office/drawing/2014/main" id="{BFB638FA-F5B2-F54B-048F-6E2E147005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6684" t="34369" r="73281" b="59431"/>
                <a:stretch/>
              </p:blipFill>
              <p:spPr>
                <a:xfrm>
                  <a:off x="2693071" y="1338980"/>
                  <a:ext cx="1832053" cy="318882"/>
                </a:xfrm>
                <a:prstGeom prst="rect">
                  <a:avLst/>
                </a:prstGeom>
              </p:spPr>
            </p:pic>
            <p:pic>
              <p:nvPicPr>
                <p:cNvPr id="44" name="Grafik 43">
                  <a:extLst>
                    <a:ext uri="{FF2B5EF4-FFF2-40B4-BE49-F238E27FC236}">
                      <a16:creationId xmlns:a16="http://schemas.microsoft.com/office/drawing/2014/main" id="{59FB733F-321E-4C73-A706-CCB6D11FC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4611" t="61305" r="73258" b="31790"/>
                <a:stretch/>
              </p:blipFill>
              <p:spPr>
                <a:xfrm>
                  <a:off x="2501451" y="626127"/>
                  <a:ext cx="2023674" cy="355169"/>
                </a:xfrm>
                <a:prstGeom prst="rect">
                  <a:avLst/>
                </a:prstGeom>
              </p:spPr>
            </p:pic>
            <p:pic>
              <p:nvPicPr>
                <p:cNvPr id="45" name="Grafik 44">
                  <a:extLst>
                    <a:ext uri="{FF2B5EF4-FFF2-40B4-BE49-F238E27FC236}">
                      <a16:creationId xmlns:a16="http://schemas.microsoft.com/office/drawing/2014/main" id="{1A3FF26D-3E57-6876-0BDA-9BF560B8E4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4611" t="45832" r="73946" b="50893"/>
                <a:stretch/>
              </p:blipFill>
              <p:spPr>
                <a:xfrm>
                  <a:off x="2498078" y="495976"/>
                  <a:ext cx="1960654" cy="168441"/>
                </a:xfrm>
                <a:prstGeom prst="rect">
                  <a:avLst/>
                </a:prstGeom>
              </p:spPr>
            </p:pic>
            <p:pic>
              <p:nvPicPr>
                <p:cNvPr id="47" name="Grafik 46">
                  <a:extLst>
                    <a:ext uri="{FF2B5EF4-FFF2-40B4-BE49-F238E27FC236}">
                      <a16:creationId xmlns:a16="http://schemas.microsoft.com/office/drawing/2014/main" id="{9601E88A-465D-32E3-AD25-E668210A31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6684" t="67019" r="73857" b="27167"/>
                <a:stretch/>
              </p:blipFill>
              <p:spPr>
                <a:xfrm>
                  <a:off x="2693071" y="1028189"/>
                  <a:ext cx="1779279" cy="299015"/>
                </a:xfrm>
                <a:prstGeom prst="rect">
                  <a:avLst/>
                </a:prstGeom>
              </p:spPr>
            </p:pic>
          </p:grpSp>
        </p:grpSp>
        <p:pic>
          <p:nvPicPr>
            <p:cNvPr id="95" name="Grafik 94">
              <a:extLst>
                <a:ext uri="{FF2B5EF4-FFF2-40B4-BE49-F238E27FC236}">
                  <a16:creationId xmlns:a16="http://schemas.microsoft.com/office/drawing/2014/main" id="{DE8C47B2-403C-8E8D-51AA-75DB0F1F5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684" t="44399" r="73281" b="38481"/>
            <a:stretch/>
          </p:blipFill>
          <p:spPr>
            <a:xfrm>
              <a:off x="6883771" y="3009277"/>
              <a:ext cx="1832053" cy="880556"/>
            </a:xfrm>
            <a:prstGeom prst="rect">
              <a:avLst/>
            </a:prstGeom>
          </p:spPr>
        </p:pic>
      </p:grp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DCD940F8-ADC0-5732-1AFF-5DE9FF0A0DE3}"/>
              </a:ext>
            </a:extLst>
          </p:cNvPr>
          <p:cNvCxnSpPr>
            <a:cxnSpLocks/>
          </p:cNvCxnSpPr>
          <p:nvPr/>
        </p:nvCxnSpPr>
        <p:spPr>
          <a:xfrm flipH="1" flipV="1">
            <a:off x="2017486" y="2883492"/>
            <a:ext cx="2664962" cy="424899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D3F05A9C-F0B4-AC90-EDE3-44A16AC3C0B2}"/>
              </a:ext>
            </a:extLst>
          </p:cNvPr>
          <p:cNvGrpSpPr/>
          <p:nvPr/>
        </p:nvGrpSpPr>
        <p:grpSpPr>
          <a:xfrm>
            <a:off x="5915575" y="2802790"/>
            <a:ext cx="2818624" cy="1502682"/>
            <a:chOff x="3425539" y="3165753"/>
            <a:chExt cx="2818624" cy="1502682"/>
          </a:xfrm>
        </p:grpSpPr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E0994C17-0A04-C86D-58B3-B90E9A4B0D03}"/>
                </a:ext>
              </a:extLst>
            </p:cNvPr>
            <p:cNvSpPr/>
            <p:nvPr/>
          </p:nvSpPr>
          <p:spPr>
            <a:xfrm>
              <a:off x="3425539" y="3165753"/>
              <a:ext cx="2818624" cy="15026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outerShdw blurRad="50800" dist="38100" dir="54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5381813B-D74E-861E-F16D-0879B8D9AA63}"/>
                </a:ext>
              </a:extLst>
            </p:cNvPr>
            <p:cNvGrpSpPr/>
            <p:nvPr/>
          </p:nvGrpSpPr>
          <p:grpSpPr>
            <a:xfrm>
              <a:off x="3473645" y="3226852"/>
              <a:ext cx="2737993" cy="1350119"/>
              <a:chOff x="459137" y="715341"/>
              <a:chExt cx="2737993" cy="1350119"/>
            </a:xfrm>
          </p:grpSpPr>
          <p:pic>
            <p:nvPicPr>
              <p:cNvPr id="67" name="Grafik 66">
                <a:extLst>
                  <a:ext uri="{FF2B5EF4-FFF2-40B4-BE49-F238E27FC236}">
                    <a16:creationId xmlns:a16="http://schemas.microsoft.com/office/drawing/2014/main" id="{E96BED6B-D98F-ECFE-AD08-3691577E24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863" t="13908" r="65233" b="83157"/>
              <a:stretch/>
            </p:blipFill>
            <p:spPr>
              <a:xfrm>
                <a:off x="459138" y="715341"/>
                <a:ext cx="2734437" cy="150974"/>
              </a:xfrm>
              <a:prstGeom prst="rect">
                <a:avLst/>
              </a:prstGeom>
            </p:spPr>
          </p:pic>
          <p:pic>
            <p:nvPicPr>
              <p:cNvPr id="68" name="Grafik 67">
                <a:extLst>
                  <a:ext uri="{FF2B5EF4-FFF2-40B4-BE49-F238E27FC236}">
                    <a16:creationId xmlns:a16="http://schemas.microsoft.com/office/drawing/2014/main" id="{036D9EC3-BA7E-7D32-4BF6-62B8A77BD9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862" t="42509" r="65233" b="54451"/>
              <a:stretch/>
            </p:blipFill>
            <p:spPr>
              <a:xfrm>
                <a:off x="459138" y="927414"/>
                <a:ext cx="2734438" cy="156335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9CE0D34A-91F7-F655-AE30-D64CA2977B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823" t="52052" r="65233" b="28989"/>
              <a:stretch/>
            </p:blipFill>
            <p:spPr>
              <a:xfrm>
                <a:off x="459137" y="1090276"/>
                <a:ext cx="2737993" cy="975184"/>
              </a:xfrm>
              <a:prstGeom prst="rect">
                <a:avLst/>
              </a:prstGeom>
            </p:spPr>
          </p:pic>
        </p:grpSp>
      </p:grp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C2D7C600-EED3-5B2F-3891-C0F24BDAFA7E}"/>
              </a:ext>
            </a:extLst>
          </p:cNvPr>
          <p:cNvCxnSpPr>
            <a:cxnSpLocks/>
          </p:cNvCxnSpPr>
          <p:nvPr/>
        </p:nvCxnSpPr>
        <p:spPr>
          <a:xfrm flipH="1">
            <a:off x="5657005" y="3324326"/>
            <a:ext cx="179388" cy="0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516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D76A5-E140-4723-F1F1-5FBE83B8D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3E24B07-610B-8941-0A3C-67759220A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0"/>
                    </a14:imgEffect>
                    <a14:imgEffect>
                      <a14:brightnessContrast contrast="46000"/>
                    </a14:imgEffect>
                  </a14:imgLayer>
                </a14:imgProps>
              </a:ext>
            </a:extLst>
          </a:blip>
          <a:srcRect t="8220" b="23663"/>
          <a:stretch/>
        </p:blipFill>
        <p:spPr>
          <a:xfrm>
            <a:off x="171904" y="1422400"/>
            <a:ext cx="4951640" cy="2097315"/>
          </a:xfrm>
          <a:prstGeom prst="rect">
            <a:avLst/>
          </a:prstGeom>
        </p:spPr>
      </p:pic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C82B7E54-F107-9805-53F5-53FA6FCF0C04}"/>
              </a:ext>
            </a:extLst>
          </p:cNvPr>
          <p:cNvGrpSpPr/>
          <p:nvPr/>
        </p:nvGrpSpPr>
        <p:grpSpPr>
          <a:xfrm>
            <a:off x="3182617" y="852779"/>
            <a:ext cx="2848075" cy="2193602"/>
            <a:chOff x="3182617" y="896321"/>
            <a:chExt cx="2848075" cy="2193602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71C3C081-B6EB-47C5-EA5C-70716AD3A77C}"/>
                </a:ext>
              </a:extLst>
            </p:cNvPr>
            <p:cNvGrpSpPr/>
            <p:nvPr/>
          </p:nvGrpSpPr>
          <p:grpSpPr>
            <a:xfrm>
              <a:off x="3182617" y="896321"/>
              <a:ext cx="2848075" cy="2193602"/>
              <a:chOff x="3400327" y="925349"/>
              <a:chExt cx="2848075" cy="2193602"/>
            </a:xfrm>
          </p:grpSpPr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526DD740-7ED0-5EA3-3274-D22BB200F63B}"/>
                  </a:ext>
                </a:extLst>
              </p:cNvPr>
              <p:cNvGrpSpPr/>
              <p:nvPr/>
            </p:nvGrpSpPr>
            <p:grpSpPr>
              <a:xfrm>
                <a:off x="3400327" y="925349"/>
                <a:ext cx="2848075" cy="2193602"/>
                <a:chOff x="4626782" y="1266434"/>
                <a:chExt cx="2848075" cy="2193602"/>
              </a:xfrm>
            </p:grpSpPr>
            <p:sp>
              <p:nvSpPr>
                <p:cNvPr id="4" name="Rechteck 3">
                  <a:extLst>
                    <a:ext uri="{FF2B5EF4-FFF2-40B4-BE49-F238E27FC236}">
                      <a16:creationId xmlns:a16="http://schemas.microsoft.com/office/drawing/2014/main" id="{A36BD373-F926-A9B5-D212-A9432D064FBC}"/>
                    </a:ext>
                  </a:extLst>
                </p:cNvPr>
                <p:cNvSpPr/>
                <p:nvPr/>
              </p:nvSpPr>
              <p:spPr>
                <a:xfrm>
                  <a:off x="4626782" y="1266434"/>
                  <a:ext cx="2848075" cy="2193602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ctr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" name="Grafik 6">
                  <a:extLst>
                    <a:ext uri="{FF2B5EF4-FFF2-40B4-BE49-F238E27FC236}">
                      <a16:creationId xmlns:a16="http://schemas.microsoft.com/office/drawing/2014/main" id="{E77C1660-8CF5-8121-C595-4FF2C3D5DF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706" t="13968" r="70918" b="82534"/>
                <a:stretch/>
              </p:blipFill>
              <p:spPr>
                <a:xfrm>
                  <a:off x="4689620" y="1334791"/>
                  <a:ext cx="2404293" cy="194074"/>
                </a:xfrm>
                <a:prstGeom prst="rect">
                  <a:avLst/>
                </a:prstGeom>
              </p:spPr>
            </p:pic>
            <p:pic>
              <p:nvPicPr>
                <p:cNvPr id="9" name="Grafik 8">
                  <a:extLst>
                    <a:ext uri="{FF2B5EF4-FFF2-40B4-BE49-F238E27FC236}">
                      <a16:creationId xmlns:a16="http://schemas.microsoft.com/office/drawing/2014/main" id="{657B2D79-CD94-8D04-D0CA-78A3E2672F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706" t="62399" r="69679" b="34862"/>
                <a:stretch/>
              </p:blipFill>
              <p:spPr>
                <a:xfrm>
                  <a:off x="4689620" y="1535536"/>
                  <a:ext cx="2526482" cy="151962"/>
                </a:xfrm>
                <a:prstGeom prst="rect">
                  <a:avLst/>
                </a:prstGeom>
              </p:spPr>
            </p:pic>
            <p:pic>
              <p:nvPicPr>
                <p:cNvPr id="12" name="Grafik 11">
                  <a:extLst>
                    <a:ext uri="{FF2B5EF4-FFF2-40B4-BE49-F238E27FC236}">
                      <a16:creationId xmlns:a16="http://schemas.microsoft.com/office/drawing/2014/main" id="{23249487-A7FE-4426-4A32-15AF86B2F1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6270" t="48395" r="66099" b="39048"/>
                <a:stretch/>
              </p:blipFill>
              <p:spPr>
                <a:xfrm>
                  <a:off x="4847772" y="2431149"/>
                  <a:ext cx="2526482" cy="645886"/>
                </a:xfrm>
                <a:prstGeom prst="rect">
                  <a:avLst/>
                </a:prstGeom>
              </p:spPr>
            </p:pic>
          </p:grpSp>
          <p:pic>
            <p:nvPicPr>
              <p:cNvPr id="55" name="Grafik 54">
                <a:extLst>
                  <a:ext uri="{FF2B5EF4-FFF2-40B4-BE49-F238E27FC236}">
                    <a16:creationId xmlns:a16="http://schemas.microsoft.com/office/drawing/2014/main" id="{3D93ADA0-B2C2-AF79-414E-3A87912A17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706" t="71739" r="69679" b="21630"/>
              <a:stretch/>
            </p:blipFill>
            <p:spPr>
              <a:xfrm>
                <a:off x="3463168" y="1342571"/>
                <a:ext cx="2526482" cy="367869"/>
              </a:xfrm>
              <a:prstGeom prst="rect">
                <a:avLst/>
              </a:prstGeom>
            </p:spPr>
          </p:pic>
        </p:grp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B3E19CB2-81A5-5BDE-8922-A2846E4F4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06" t="85221" r="69679" b="7856"/>
            <a:stretch/>
          </p:blipFill>
          <p:spPr>
            <a:xfrm>
              <a:off x="3245455" y="1691778"/>
              <a:ext cx="2526482" cy="384119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9036BDDF-C369-0FAE-180F-A769D1CC1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06" t="78480" r="69679" b="14946"/>
            <a:stretch/>
          </p:blipFill>
          <p:spPr>
            <a:xfrm>
              <a:off x="3245087" y="2696697"/>
              <a:ext cx="2526482" cy="364777"/>
            </a:xfrm>
            <a:prstGeom prst="rect">
              <a:avLst/>
            </a:prstGeom>
          </p:spPr>
        </p:pic>
      </p:grpSp>
      <p:sp>
        <p:nvSpPr>
          <p:cNvPr id="8" name="Titel 1">
            <a:extLst>
              <a:ext uri="{FF2B5EF4-FFF2-40B4-BE49-F238E27FC236}">
                <a16:creationId xmlns:a16="http://schemas.microsoft.com/office/drawing/2014/main" id="{8900A9C6-E00F-6104-87D2-71F60EEED6E5}"/>
              </a:ext>
            </a:extLst>
          </p:cNvPr>
          <p:cNvSpPr txBox="1">
            <a:spLocks/>
          </p:cNvSpPr>
          <p:nvPr/>
        </p:nvSpPr>
        <p:spPr bwMode="auto">
          <a:xfrm>
            <a:off x="262711" y="104355"/>
            <a:ext cx="7886700" cy="68763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 cap="none" baseline="0">
                <a:solidFill>
                  <a:srgbClr val="0028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SECoP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Wingdings" panose="05000000000000000000" pitchFamily="2" charset="2"/>
              </a:rPr>
              <a:t>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NeXus</a:t>
            </a:r>
            <a:endParaRPr kumimoji="0" lang="de-DE" sz="2000" i="0" u="none" strike="noStrike" kern="1200" cap="none" spc="0" normalizeH="0" baseline="0" noProof="0" dirty="0">
              <a:ln>
                <a:noFill/>
              </a:ln>
              <a:solidFill>
                <a:srgbClr val="00286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04A786A-ECED-5A19-329A-D87B7989D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511" y="4712613"/>
            <a:ext cx="4136069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Rules: 	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Parameter or module property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All fields are optional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“Link” points to a specific entry, key is just an additional information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“Importance” is valid for both “function” and vocabulary “link”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C9AD192-FF53-BB7C-82E0-B14B2ADE2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61" y="3487886"/>
            <a:ext cx="428194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"meaning": 	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{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50" b="1" dirty="0">
                <a:solidFill>
                  <a:srgbClr val="000000"/>
                </a:solidFill>
                <a:latin typeface="Miriam Mono CLM" panose="02000503000000000000" pitchFamily="2" charset="-79"/>
                <a:cs typeface="Miriam Mono CLM" panose="02000503000000000000" pitchFamily="2" charset="-79"/>
              </a:rPr>
              <a:t>    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"key": “sample temperature",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50" b="1" dirty="0">
                <a:solidFill>
                  <a:srgbClr val="000000"/>
                </a:solidFill>
                <a:latin typeface="Miriam Mono CLM" panose="02000503000000000000" pitchFamily="2" charset="-79"/>
                <a:cs typeface="Miriam Mono CLM" panose="02000503000000000000" pitchFamily="2" charset="-79"/>
              </a:rPr>
              <a:t>    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"link": "http://purl.allotrope.org/ontologies/result#AFR_0002149 ",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50" b="1" dirty="0">
                <a:solidFill>
                  <a:srgbClr val="000000"/>
                </a:solidFill>
                <a:latin typeface="Miriam Mono CLM" panose="02000503000000000000" pitchFamily="2" charset="-79"/>
                <a:cs typeface="Miriam Mono CLM" panose="02000503000000000000" pitchFamily="2" charset="-79"/>
              </a:rPr>
              <a:t>    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"function": "</a:t>
            </a:r>
            <a:r>
              <a:rPr kumimoji="0" lang="en-US" altLang="en-US" sz="75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temperature_regulation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",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    "importance": 20,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    "</a:t>
            </a:r>
            <a:r>
              <a:rPr kumimoji="0" lang="en-US" altLang="en-US" sz="75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belongs_to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": "sample“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},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69BE6F6-5F58-7D69-D7B5-41C7A0D15A5F}"/>
              </a:ext>
            </a:extLst>
          </p:cNvPr>
          <p:cNvSpPr txBox="1"/>
          <p:nvPr/>
        </p:nvSpPr>
        <p:spPr>
          <a:xfrm>
            <a:off x="1766969" y="1447833"/>
            <a:ext cx="1255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SECnode</a:t>
            </a:r>
            <a:endParaRPr lang="en-US" sz="12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86A4DBA-4DCC-A5A1-FB9A-3E71BC4424EC}"/>
              </a:ext>
            </a:extLst>
          </p:cNvPr>
          <p:cNvSpPr txBox="1"/>
          <p:nvPr/>
        </p:nvSpPr>
        <p:spPr>
          <a:xfrm>
            <a:off x="917565" y="2030469"/>
            <a:ext cx="1255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Module</a:t>
            </a:r>
            <a:endParaRPr lang="en-US" sz="1200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1E763EB-691B-1C10-36B9-0BE9321F7AD9}"/>
              </a:ext>
            </a:extLst>
          </p:cNvPr>
          <p:cNvCxnSpPr>
            <a:cxnSpLocks/>
          </p:cNvCxnSpPr>
          <p:nvPr/>
        </p:nvCxnSpPr>
        <p:spPr>
          <a:xfrm flipH="1" flipV="1">
            <a:off x="2554514" y="1651572"/>
            <a:ext cx="869796" cy="378897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7E9AC72-1E90-C3D5-B86C-D2A3BB2BCD12}"/>
              </a:ext>
            </a:extLst>
          </p:cNvPr>
          <p:cNvCxnSpPr>
            <a:cxnSpLocks/>
          </p:cNvCxnSpPr>
          <p:nvPr/>
        </p:nvCxnSpPr>
        <p:spPr>
          <a:xfrm flipH="1">
            <a:off x="4994955" y="2083119"/>
            <a:ext cx="179388" cy="0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feld 78">
            <a:extLst>
              <a:ext uri="{FF2B5EF4-FFF2-40B4-BE49-F238E27FC236}">
                <a16:creationId xmlns:a16="http://schemas.microsoft.com/office/drawing/2014/main" id="{2C53C3F4-2BD2-DEDD-31BA-CFAC1B71BAD8}"/>
              </a:ext>
            </a:extLst>
          </p:cNvPr>
          <p:cNvSpPr txBox="1"/>
          <p:nvPr/>
        </p:nvSpPr>
        <p:spPr>
          <a:xfrm>
            <a:off x="1162833" y="2725063"/>
            <a:ext cx="1255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Parameter</a:t>
            </a:r>
            <a:endParaRPr lang="en-US" sz="1200" dirty="0"/>
          </a:p>
        </p:txBody>
      </p: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C0FAB2D6-B106-9BDE-D85F-1E6311749CB3}"/>
              </a:ext>
            </a:extLst>
          </p:cNvPr>
          <p:cNvGrpSpPr/>
          <p:nvPr/>
        </p:nvGrpSpPr>
        <p:grpSpPr>
          <a:xfrm>
            <a:off x="5267912" y="993317"/>
            <a:ext cx="3308947" cy="1310897"/>
            <a:chOff x="5166314" y="993317"/>
            <a:chExt cx="3308947" cy="1310897"/>
          </a:xfrm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DD8CE50A-8591-1587-854D-81D2D746B2E9}"/>
                </a:ext>
              </a:extLst>
            </p:cNvPr>
            <p:cNvGrpSpPr/>
            <p:nvPr/>
          </p:nvGrpSpPr>
          <p:grpSpPr>
            <a:xfrm>
              <a:off x="5166314" y="993317"/>
              <a:ext cx="3308947" cy="1310897"/>
              <a:chOff x="5663148" y="939593"/>
              <a:chExt cx="3308947" cy="1310897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FEC8870B-DFC9-0F19-2923-7569DD4F148C}"/>
                  </a:ext>
                </a:extLst>
              </p:cNvPr>
              <p:cNvSpPr/>
              <p:nvPr/>
            </p:nvSpPr>
            <p:spPr>
              <a:xfrm>
                <a:off x="5663148" y="939593"/>
                <a:ext cx="3308947" cy="13108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  <a:effectLst>
                <a:outerShdw blurRad="50800" dist="38100" dir="5400000" algn="ctr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uppieren 31">
                <a:extLst>
                  <a:ext uri="{FF2B5EF4-FFF2-40B4-BE49-F238E27FC236}">
                    <a16:creationId xmlns:a16="http://schemas.microsoft.com/office/drawing/2014/main" id="{03A38DAB-FE8B-3D54-666C-E2821769FEC5}"/>
                  </a:ext>
                </a:extLst>
              </p:cNvPr>
              <p:cNvGrpSpPr/>
              <p:nvPr/>
            </p:nvGrpSpPr>
            <p:grpSpPr>
              <a:xfrm>
                <a:off x="5689693" y="993994"/>
                <a:ext cx="3197443" cy="1237840"/>
                <a:chOff x="5689693" y="993994"/>
                <a:chExt cx="3197443" cy="1237840"/>
              </a:xfrm>
            </p:grpSpPr>
            <p:pic>
              <p:nvPicPr>
                <p:cNvPr id="22" name="Grafik 21">
                  <a:extLst>
                    <a:ext uri="{FF2B5EF4-FFF2-40B4-BE49-F238E27FC236}">
                      <a16:creationId xmlns:a16="http://schemas.microsoft.com/office/drawing/2014/main" id="{095732B3-0D1B-4D21-A1AB-FB2D90BC2C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323" t="17213" r="60714" b="79408"/>
                <a:stretch/>
              </p:blipFill>
              <p:spPr>
                <a:xfrm>
                  <a:off x="5689693" y="993994"/>
                  <a:ext cx="3196998" cy="173809"/>
                </a:xfrm>
                <a:prstGeom prst="rect">
                  <a:avLst/>
                </a:prstGeom>
              </p:spPr>
            </p:pic>
            <p:pic>
              <p:nvPicPr>
                <p:cNvPr id="23" name="Grafik 22">
                  <a:extLst>
                    <a:ext uri="{FF2B5EF4-FFF2-40B4-BE49-F238E27FC236}">
                      <a16:creationId xmlns:a16="http://schemas.microsoft.com/office/drawing/2014/main" id="{D6AE319C-E163-1D2F-977A-8CAEE7A0C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323" t="46190" r="60714" b="44361"/>
                <a:stretch/>
              </p:blipFill>
              <p:spPr>
                <a:xfrm>
                  <a:off x="5690138" y="1233715"/>
                  <a:ext cx="3196998" cy="486021"/>
                </a:xfrm>
                <a:prstGeom prst="rect">
                  <a:avLst/>
                </a:prstGeom>
              </p:spPr>
            </p:pic>
            <p:pic>
              <p:nvPicPr>
                <p:cNvPr id="31" name="Grafik 30">
                  <a:extLst>
                    <a:ext uri="{FF2B5EF4-FFF2-40B4-BE49-F238E27FC236}">
                      <a16:creationId xmlns:a16="http://schemas.microsoft.com/office/drawing/2014/main" id="{C322C681-2F37-72EE-CB79-128E25714A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6684" t="51640" r="63914" b="44692"/>
                <a:stretch/>
              </p:blipFill>
              <p:spPr>
                <a:xfrm>
                  <a:off x="5900382" y="2043147"/>
                  <a:ext cx="2688536" cy="188687"/>
                </a:xfrm>
                <a:prstGeom prst="rect">
                  <a:avLst/>
                </a:prstGeom>
              </p:spPr>
            </p:pic>
          </p:grpSp>
        </p:grpSp>
        <p:pic>
          <p:nvPicPr>
            <p:cNvPr id="83" name="Grafik 82">
              <a:extLst>
                <a:ext uri="{FF2B5EF4-FFF2-40B4-BE49-F238E27FC236}">
                  <a16:creationId xmlns:a16="http://schemas.microsoft.com/office/drawing/2014/main" id="{D7C369A1-BE08-5943-615B-C9254330D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23" t="68390" r="60714" b="25115"/>
            <a:stretch/>
          </p:blipFill>
          <p:spPr>
            <a:xfrm>
              <a:off x="5192859" y="1764058"/>
              <a:ext cx="3196998" cy="334073"/>
            </a:xfrm>
            <a:prstGeom prst="rect">
              <a:avLst/>
            </a:prstGeom>
          </p:spPr>
        </p:pic>
      </p:grp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60C52A97-8D2B-C4CF-5825-8D48A947537B}"/>
              </a:ext>
            </a:extLst>
          </p:cNvPr>
          <p:cNvCxnSpPr>
            <a:cxnSpLocks/>
          </p:cNvCxnSpPr>
          <p:nvPr/>
        </p:nvCxnSpPr>
        <p:spPr>
          <a:xfrm flipH="1" flipV="1">
            <a:off x="1574800" y="2177508"/>
            <a:ext cx="3930346" cy="12277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4E62A006-2F1C-4CBE-CFA6-D530FE802882}"/>
              </a:ext>
            </a:extLst>
          </p:cNvPr>
          <p:cNvCxnSpPr>
            <a:cxnSpLocks/>
          </p:cNvCxnSpPr>
          <p:nvPr/>
        </p:nvCxnSpPr>
        <p:spPr>
          <a:xfrm flipV="1">
            <a:off x="6321450" y="2248574"/>
            <a:ext cx="0" cy="204340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DF36D8B9-8232-D60F-DDD6-1BBDED9670D4}"/>
              </a:ext>
            </a:extLst>
          </p:cNvPr>
          <p:cNvGrpSpPr/>
          <p:nvPr/>
        </p:nvGrpSpPr>
        <p:grpSpPr>
          <a:xfrm>
            <a:off x="4457572" y="2492446"/>
            <a:ext cx="2069539" cy="2329022"/>
            <a:chOff x="6658895" y="1586333"/>
            <a:chExt cx="2069539" cy="2329022"/>
          </a:xfrm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CC7F90CA-0277-8892-3BAC-A1D6ABA5CE1E}"/>
                </a:ext>
              </a:extLst>
            </p:cNvPr>
            <p:cNvGrpSpPr/>
            <p:nvPr/>
          </p:nvGrpSpPr>
          <p:grpSpPr>
            <a:xfrm>
              <a:off x="6658895" y="1586333"/>
              <a:ext cx="2069539" cy="2329022"/>
              <a:chOff x="2468195" y="254684"/>
              <a:chExt cx="2069539" cy="2329022"/>
            </a:xfrm>
          </p:grpSpPr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1D40A5CD-7291-BE8A-0A99-4614E3753F23}"/>
                  </a:ext>
                </a:extLst>
              </p:cNvPr>
              <p:cNvSpPr/>
              <p:nvPr/>
            </p:nvSpPr>
            <p:spPr>
              <a:xfrm>
                <a:off x="2468195" y="254684"/>
                <a:ext cx="2069539" cy="232902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  <a:effectLst>
                <a:outerShdw blurRad="50800" dist="38100" dir="5400000" algn="ctr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8" name="Gruppieren 47">
                <a:extLst>
                  <a:ext uri="{FF2B5EF4-FFF2-40B4-BE49-F238E27FC236}">
                    <a16:creationId xmlns:a16="http://schemas.microsoft.com/office/drawing/2014/main" id="{5D52C590-0FE9-A75E-6F20-1ADDD476D273}"/>
                  </a:ext>
                </a:extLst>
              </p:cNvPr>
              <p:cNvGrpSpPr/>
              <p:nvPr/>
            </p:nvGrpSpPr>
            <p:grpSpPr>
              <a:xfrm>
                <a:off x="2494193" y="291448"/>
                <a:ext cx="2030932" cy="1366414"/>
                <a:chOff x="2494193" y="291448"/>
                <a:chExt cx="2030932" cy="1366414"/>
              </a:xfrm>
            </p:grpSpPr>
            <p:pic>
              <p:nvPicPr>
                <p:cNvPr id="40" name="Grafik 39">
                  <a:extLst>
                    <a:ext uri="{FF2B5EF4-FFF2-40B4-BE49-F238E27FC236}">
                      <a16:creationId xmlns:a16="http://schemas.microsoft.com/office/drawing/2014/main" id="{19996A72-36DF-9881-3F55-A4EBA71311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4611" t="17213" r="73755" b="79167"/>
                <a:stretch/>
              </p:blipFill>
              <p:spPr>
                <a:xfrm>
                  <a:off x="2494193" y="291448"/>
                  <a:ext cx="1978157" cy="186188"/>
                </a:xfrm>
                <a:prstGeom prst="rect">
                  <a:avLst/>
                </a:prstGeom>
              </p:spPr>
            </p:pic>
            <p:pic>
              <p:nvPicPr>
                <p:cNvPr id="43" name="Grafik 42">
                  <a:extLst>
                    <a:ext uri="{FF2B5EF4-FFF2-40B4-BE49-F238E27FC236}">
                      <a16:creationId xmlns:a16="http://schemas.microsoft.com/office/drawing/2014/main" id="{BFB638FA-F5B2-F54B-048F-6E2E147005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6684" t="34369" r="73281" b="59431"/>
                <a:stretch/>
              </p:blipFill>
              <p:spPr>
                <a:xfrm>
                  <a:off x="2693071" y="1338980"/>
                  <a:ext cx="1832053" cy="318882"/>
                </a:xfrm>
                <a:prstGeom prst="rect">
                  <a:avLst/>
                </a:prstGeom>
              </p:spPr>
            </p:pic>
            <p:pic>
              <p:nvPicPr>
                <p:cNvPr id="44" name="Grafik 43">
                  <a:extLst>
                    <a:ext uri="{FF2B5EF4-FFF2-40B4-BE49-F238E27FC236}">
                      <a16:creationId xmlns:a16="http://schemas.microsoft.com/office/drawing/2014/main" id="{59FB733F-321E-4C73-A706-CCB6D11FC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4611" t="61305" r="73258" b="31790"/>
                <a:stretch/>
              </p:blipFill>
              <p:spPr>
                <a:xfrm>
                  <a:off x="2501451" y="626127"/>
                  <a:ext cx="2023674" cy="355169"/>
                </a:xfrm>
                <a:prstGeom prst="rect">
                  <a:avLst/>
                </a:prstGeom>
              </p:spPr>
            </p:pic>
            <p:pic>
              <p:nvPicPr>
                <p:cNvPr id="45" name="Grafik 44">
                  <a:extLst>
                    <a:ext uri="{FF2B5EF4-FFF2-40B4-BE49-F238E27FC236}">
                      <a16:creationId xmlns:a16="http://schemas.microsoft.com/office/drawing/2014/main" id="{1A3FF26D-3E57-6876-0BDA-9BF560B8E4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4611" t="45832" r="73946" b="50893"/>
                <a:stretch/>
              </p:blipFill>
              <p:spPr>
                <a:xfrm>
                  <a:off x="2498078" y="495976"/>
                  <a:ext cx="1960654" cy="168441"/>
                </a:xfrm>
                <a:prstGeom prst="rect">
                  <a:avLst/>
                </a:prstGeom>
              </p:spPr>
            </p:pic>
            <p:pic>
              <p:nvPicPr>
                <p:cNvPr id="47" name="Grafik 46">
                  <a:extLst>
                    <a:ext uri="{FF2B5EF4-FFF2-40B4-BE49-F238E27FC236}">
                      <a16:creationId xmlns:a16="http://schemas.microsoft.com/office/drawing/2014/main" id="{9601E88A-465D-32E3-AD25-E668210A31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6684" t="67019" r="73857" b="27167"/>
                <a:stretch/>
              </p:blipFill>
              <p:spPr>
                <a:xfrm>
                  <a:off x="2693071" y="1028189"/>
                  <a:ext cx="1779279" cy="299015"/>
                </a:xfrm>
                <a:prstGeom prst="rect">
                  <a:avLst/>
                </a:prstGeom>
              </p:spPr>
            </p:pic>
          </p:grpSp>
        </p:grpSp>
        <p:pic>
          <p:nvPicPr>
            <p:cNvPr id="95" name="Grafik 94">
              <a:extLst>
                <a:ext uri="{FF2B5EF4-FFF2-40B4-BE49-F238E27FC236}">
                  <a16:creationId xmlns:a16="http://schemas.microsoft.com/office/drawing/2014/main" id="{DE8C47B2-403C-8E8D-51AA-75DB0F1F5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684" t="44399" r="73281" b="38481"/>
            <a:stretch/>
          </p:blipFill>
          <p:spPr>
            <a:xfrm>
              <a:off x="6883771" y="3009277"/>
              <a:ext cx="1832053" cy="880556"/>
            </a:xfrm>
            <a:prstGeom prst="rect">
              <a:avLst/>
            </a:prstGeom>
          </p:spPr>
        </p:pic>
      </p:grp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DCD940F8-ADC0-5732-1AFF-5DE9FF0A0DE3}"/>
              </a:ext>
            </a:extLst>
          </p:cNvPr>
          <p:cNvCxnSpPr>
            <a:cxnSpLocks/>
          </p:cNvCxnSpPr>
          <p:nvPr/>
        </p:nvCxnSpPr>
        <p:spPr>
          <a:xfrm flipH="1" flipV="1">
            <a:off x="2017486" y="2883492"/>
            <a:ext cx="2664962" cy="424899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D3F05A9C-F0B4-AC90-EDE3-44A16AC3C0B2}"/>
              </a:ext>
            </a:extLst>
          </p:cNvPr>
          <p:cNvGrpSpPr/>
          <p:nvPr/>
        </p:nvGrpSpPr>
        <p:grpSpPr>
          <a:xfrm>
            <a:off x="5915575" y="2802790"/>
            <a:ext cx="2818624" cy="1502682"/>
            <a:chOff x="3425539" y="3165753"/>
            <a:chExt cx="2818624" cy="1502682"/>
          </a:xfrm>
        </p:grpSpPr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E0994C17-0A04-C86D-58B3-B90E9A4B0D03}"/>
                </a:ext>
              </a:extLst>
            </p:cNvPr>
            <p:cNvSpPr/>
            <p:nvPr/>
          </p:nvSpPr>
          <p:spPr>
            <a:xfrm>
              <a:off x="3425539" y="3165753"/>
              <a:ext cx="2818624" cy="15026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outerShdw blurRad="50800" dist="38100" dir="54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5381813B-D74E-861E-F16D-0879B8D9AA63}"/>
                </a:ext>
              </a:extLst>
            </p:cNvPr>
            <p:cNvGrpSpPr/>
            <p:nvPr/>
          </p:nvGrpSpPr>
          <p:grpSpPr>
            <a:xfrm>
              <a:off x="3473645" y="3226852"/>
              <a:ext cx="2737993" cy="1350119"/>
              <a:chOff x="459137" y="715341"/>
              <a:chExt cx="2737993" cy="1350119"/>
            </a:xfrm>
          </p:grpSpPr>
          <p:pic>
            <p:nvPicPr>
              <p:cNvPr id="67" name="Grafik 66">
                <a:extLst>
                  <a:ext uri="{FF2B5EF4-FFF2-40B4-BE49-F238E27FC236}">
                    <a16:creationId xmlns:a16="http://schemas.microsoft.com/office/drawing/2014/main" id="{E96BED6B-D98F-ECFE-AD08-3691577E24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863" t="13908" r="65233" b="83157"/>
              <a:stretch/>
            </p:blipFill>
            <p:spPr>
              <a:xfrm>
                <a:off x="459138" y="715341"/>
                <a:ext cx="2734437" cy="150974"/>
              </a:xfrm>
              <a:prstGeom prst="rect">
                <a:avLst/>
              </a:prstGeom>
            </p:spPr>
          </p:pic>
          <p:pic>
            <p:nvPicPr>
              <p:cNvPr id="68" name="Grafik 67">
                <a:extLst>
                  <a:ext uri="{FF2B5EF4-FFF2-40B4-BE49-F238E27FC236}">
                    <a16:creationId xmlns:a16="http://schemas.microsoft.com/office/drawing/2014/main" id="{036D9EC3-BA7E-7D32-4BF6-62B8A77BD9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862" t="42509" r="65233" b="54451"/>
              <a:stretch/>
            </p:blipFill>
            <p:spPr>
              <a:xfrm>
                <a:off x="459138" y="927414"/>
                <a:ext cx="2734438" cy="156335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9CE0D34A-91F7-F655-AE30-D64CA2977B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823" t="52052" r="65233" b="28989"/>
              <a:stretch/>
            </p:blipFill>
            <p:spPr>
              <a:xfrm>
                <a:off x="459137" y="1090276"/>
                <a:ext cx="2737993" cy="975184"/>
              </a:xfrm>
              <a:prstGeom prst="rect">
                <a:avLst/>
              </a:prstGeom>
            </p:spPr>
          </p:pic>
        </p:grpSp>
      </p:grp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C2D7C600-EED3-5B2F-3891-C0F24BDAFA7E}"/>
              </a:ext>
            </a:extLst>
          </p:cNvPr>
          <p:cNvCxnSpPr>
            <a:cxnSpLocks/>
          </p:cNvCxnSpPr>
          <p:nvPr/>
        </p:nvCxnSpPr>
        <p:spPr>
          <a:xfrm flipH="1">
            <a:off x="5657005" y="3324326"/>
            <a:ext cx="179388" cy="0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11C73C3B-FD7C-21F8-DA2C-FADABFC42358}"/>
              </a:ext>
            </a:extLst>
          </p:cNvPr>
          <p:cNvCxnSpPr>
            <a:cxnSpLocks/>
          </p:cNvCxnSpPr>
          <p:nvPr/>
        </p:nvCxnSpPr>
        <p:spPr>
          <a:xfrm flipH="1">
            <a:off x="3058774" y="3680424"/>
            <a:ext cx="1608074" cy="341195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91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D76A5-E140-4723-F1F1-5FBE83B8D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3E24B07-610B-8941-0A3C-67759220A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0"/>
                    </a14:imgEffect>
                    <a14:imgEffect>
                      <a14:brightnessContrast contrast="46000"/>
                    </a14:imgEffect>
                  </a14:imgLayer>
                </a14:imgProps>
              </a:ext>
            </a:extLst>
          </a:blip>
          <a:srcRect t="8220" b="23663"/>
          <a:stretch/>
        </p:blipFill>
        <p:spPr>
          <a:xfrm>
            <a:off x="171904" y="1422400"/>
            <a:ext cx="4951640" cy="2097315"/>
          </a:xfrm>
          <a:prstGeom prst="rect">
            <a:avLst/>
          </a:prstGeom>
        </p:spPr>
      </p:pic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C82B7E54-F107-9805-53F5-53FA6FCF0C04}"/>
              </a:ext>
            </a:extLst>
          </p:cNvPr>
          <p:cNvGrpSpPr/>
          <p:nvPr/>
        </p:nvGrpSpPr>
        <p:grpSpPr>
          <a:xfrm>
            <a:off x="3182617" y="852779"/>
            <a:ext cx="2848075" cy="2193602"/>
            <a:chOff x="3182617" y="896321"/>
            <a:chExt cx="2848075" cy="2193602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71C3C081-B6EB-47C5-EA5C-70716AD3A77C}"/>
                </a:ext>
              </a:extLst>
            </p:cNvPr>
            <p:cNvGrpSpPr/>
            <p:nvPr/>
          </p:nvGrpSpPr>
          <p:grpSpPr>
            <a:xfrm>
              <a:off x="3182617" y="896321"/>
              <a:ext cx="2848075" cy="2193602"/>
              <a:chOff x="3400327" y="925349"/>
              <a:chExt cx="2848075" cy="2193602"/>
            </a:xfrm>
          </p:grpSpPr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526DD740-7ED0-5EA3-3274-D22BB200F63B}"/>
                  </a:ext>
                </a:extLst>
              </p:cNvPr>
              <p:cNvGrpSpPr/>
              <p:nvPr/>
            </p:nvGrpSpPr>
            <p:grpSpPr>
              <a:xfrm>
                <a:off x="3400327" y="925349"/>
                <a:ext cx="2848075" cy="2193602"/>
                <a:chOff x="4626782" y="1266434"/>
                <a:chExt cx="2848075" cy="2193602"/>
              </a:xfrm>
            </p:grpSpPr>
            <p:sp>
              <p:nvSpPr>
                <p:cNvPr id="4" name="Rechteck 3">
                  <a:extLst>
                    <a:ext uri="{FF2B5EF4-FFF2-40B4-BE49-F238E27FC236}">
                      <a16:creationId xmlns:a16="http://schemas.microsoft.com/office/drawing/2014/main" id="{A36BD373-F926-A9B5-D212-A9432D064FBC}"/>
                    </a:ext>
                  </a:extLst>
                </p:cNvPr>
                <p:cNvSpPr/>
                <p:nvPr/>
              </p:nvSpPr>
              <p:spPr>
                <a:xfrm>
                  <a:off x="4626782" y="1266434"/>
                  <a:ext cx="2848075" cy="2193602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ctr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" name="Grafik 6">
                  <a:extLst>
                    <a:ext uri="{FF2B5EF4-FFF2-40B4-BE49-F238E27FC236}">
                      <a16:creationId xmlns:a16="http://schemas.microsoft.com/office/drawing/2014/main" id="{E77C1660-8CF5-8121-C595-4FF2C3D5DF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706" t="13968" r="70918" b="82534"/>
                <a:stretch/>
              </p:blipFill>
              <p:spPr>
                <a:xfrm>
                  <a:off x="4689620" y="1334791"/>
                  <a:ext cx="2404293" cy="194074"/>
                </a:xfrm>
                <a:prstGeom prst="rect">
                  <a:avLst/>
                </a:prstGeom>
              </p:spPr>
            </p:pic>
            <p:pic>
              <p:nvPicPr>
                <p:cNvPr id="9" name="Grafik 8">
                  <a:extLst>
                    <a:ext uri="{FF2B5EF4-FFF2-40B4-BE49-F238E27FC236}">
                      <a16:creationId xmlns:a16="http://schemas.microsoft.com/office/drawing/2014/main" id="{657B2D79-CD94-8D04-D0CA-78A3E2672F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706" t="62399" r="69679" b="34862"/>
                <a:stretch/>
              </p:blipFill>
              <p:spPr>
                <a:xfrm>
                  <a:off x="4689620" y="1535536"/>
                  <a:ext cx="2526482" cy="151962"/>
                </a:xfrm>
                <a:prstGeom prst="rect">
                  <a:avLst/>
                </a:prstGeom>
              </p:spPr>
            </p:pic>
            <p:pic>
              <p:nvPicPr>
                <p:cNvPr id="12" name="Grafik 11">
                  <a:extLst>
                    <a:ext uri="{FF2B5EF4-FFF2-40B4-BE49-F238E27FC236}">
                      <a16:creationId xmlns:a16="http://schemas.microsoft.com/office/drawing/2014/main" id="{23249487-A7FE-4426-4A32-15AF86B2F1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6270" t="48395" r="66099" b="39048"/>
                <a:stretch/>
              </p:blipFill>
              <p:spPr>
                <a:xfrm>
                  <a:off x="4847772" y="2431149"/>
                  <a:ext cx="2526482" cy="645886"/>
                </a:xfrm>
                <a:prstGeom prst="rect">
                  <a:avLst/>
                </a:prstGeom>
              </p:spPr>
            </p:pic>
          </p:grpSp>
          <p:pic>
            <p:nvPicPr>
              <p:cNvPr id="55" name="Grafik 54">
                <a:extLst>
                  <a:ext uri="{FF2B5EF4-FFF2-40B4-BE49-F238E27FC236}">
                    <a16:creationId xmlns:a16="http://schemas.microsoft.com/office/drawing/2014/main" id="{3D93ADA0-B2C2-AF79-414E-3A87912A17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706" t="71739" r="69679" b="21630"/>
              <a:stretch/>
            </p:blipFill>
            <p:spPr>
              <a:xfrm>
                <a:off x="3463168" y="1342571"/>
                <a:ext cx="2526482" cy="367869"/>
              </a:xfrm>
              <a:prstGeom prst="rect">
                <a:avLst/>
              </a:prstGeom>
            </p:spPr>
          </p:pic>
        </p:grp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B3E19CB2-81A5-5BDE-8922-A2846E4F4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06" t="85221" r="69679" b="7856"/>
            <a:stretch/>
          </p:blipFill>
          <p:spPr>
            <a:xfrm>
              <a:off x="3245455" y="1691778"/>
              <a:ext cx="2526482" cy="384119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9036BDDF-C369-0FAE-180F-A769D1CC1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06" t="78480" r="69679" b="14946"/>
            <a:stretch/>
          </p:blipFill>
          <p:spPr>
            <a:xfrm>
              <a:off x="3245087" y="2696697"/>
              <a:ext cx="2526482" cy="364777"/>
            </a:xfrm>
            <a:prstGeom prst="rect">
              <a:avLst/>
            </a:prstGeom>
          </p:spPr>
        </p:pic>
      </p:grpSp>
      <p:sp>
        <p:nvSpPr>
          <p:cNvPr id="8" name="Titel 1">
            <a:extLst>
              <a:ext uri="{FF2B5EF4-FFF2-40B4-BE49-F238E27FC236}">
                <a16:creationId xmlns:a16="http://schemas.microsoft.com/office/drawing/2014/main" id="{8900A9C6-E00F-6104-87D2-71F60EEED6E5}"/>
              </a:ext>
            </a:extLst>
          </p:cNvPr>
          <p:cNvSpPr txBox="1">
            <a:spLocks/>
          </p:cNvSpPr>
          <p:nvPr/>
        </p:nvSpPr>
        <p:spPr bwMode="auto">
          <a:xfrm>
            <a:off x="262711" y="104355"/>
            <a:ext cx="7886700" cy="68763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 cap="none" baseline="0">
                <a:solidFill>
                  <a:srgbClr val="0028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SECoP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Wingdings" panose="05000000000000000000" pitchFamily="2" charset="2"/>
              </a:rPr>
              <a:t>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NeXus</a:t>
            </a:r>
            <a:endParaRPr kumimoji="0" lang="de-DE" sz="2000" i="0" u="none" strike="noStrike" kern="1200" cap="none" spc="0" normalizeH="0" baseline="0" noProof="0" dirty="0">
              <a:ln>
                <a:noFill/>
              </a:ln>
              <a:solidFill>
                <a:srgbClr val="00286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04A786A-ECED-5A19-329A-D87B7989D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511" y="4712613"/>
            <a:ext cx="4136069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Rules: 	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Parameter or module property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All fields are optional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“Link” points to a specific entry, key is just an additional information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“Importance” is valid for both “function” and vocabulary “link”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C9AD192-FF53-BB7C-82E0-B14B2ADE2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61" y="3487886"/>
            <a:ext cx="428194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"meaning": 	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{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50" b="1" dirty="0">
                <a:solidFill>
                  <a:srgbClr val="000000"/>
                </a:solidFill>
                <a:latin typeface="Miriam Mono CLM" panose="02000503000000000000" pitchFamily="2" charset="-79"/>
                <a:cs typeface="Miriam Mono CLM" panose="02000503000000000000" pitchFamily="2" charset="-79"/>
              </a:rPr>
              <a:t>    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"key": “sample temperature",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50" b="1" dirty="0">
                <a:solidFill>
                  <a:srgbClr val="000000"/>
                </a:solidFill>
                <a:latin typeface="Miriam Mono CLM" panose="02000503000000000000" pitchFamily="2" charset="-79"/>
                <a:cs typeface="Miriam Mono CLM" panose="02000503000000000000" pitchFamily="2" charset="-79"/>
              </a:rPr>
              <a:t>    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"link": "http://purl.allotrope.org/ontologies/result#AFR_0002149 ",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50" b="1" dirty="0">
                <a:solidFill>
                  <a:srgbClr val="000000"/>
                </a:solidFill>
                <a:latin typeface="Miriam Mono CLM" panose="02000503000000000000" pitchFamily="2" charset="-79"/>
                <a:cs typeface="Miriam Mono CLM" panose="02000503000000000000" pitchFamily="2" charset="-79"/>
              </a:rPr>
              <a:t>    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"function": "</a:t>
            </a:r>
            <a:r>
              <a:rPr kumimoji="0" lang="en-US" altLang="en-US" sz="75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temperature_regulation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",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    "importance": 20,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    "</a:t>
            </a:r>
            <a:r>
              <a:rPr kumimoji="0" lang="en-US" altLang="en-US" sz="75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belongs_to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": "sample“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},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69BE6F6-5F58-7D69-D7B5-41C7A0D15A5F}"/>
              </a:ext>
            </a:extLst>
          </p:cNvPr>
          <p:cNvSpPr txBox="1"/>
          <p:nvPr/>
        </p:nvSpPr>
        <p:spPr>
          <a:xfrm>
            <a:off x="1766969" y="1447833"/>
            <a:ext cx="1255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SECnode</a:t>
            </a:r>
            <a:endParaRPr lang="en-US" sz="12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86A4DBA-4DCC-A5A1-FB9A-3E71BC4424EC}"/>
              </a:ext>
            </a:extLst>
          </p:cNvPr>
          <p:cNvSpPr txBox="1"/>
          <p:nvPr/>
        </p:nvSpPr>
        <p:spPr>
          <a:xfrm>
            <a:off x="917565" y="2030469"/>
            <a:ext cx="1255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Module</a:t>
            </a:r>
            <a:endParaRPr lang="en-US" sz="1200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1E763EB-691B-1C10-36B9-0BE9321F7AD9}"/>
              </a:ext>
            </a:extLst>
          </p:cNvPr>
          <p:cNvCxnSpPr>
            <a:cxnSpLocks/>
          </p:cNvCxnSpPr>
          <p:nvPr/>
        </p:nvCxnSpPr>
        <p:spPr>
          <a:xfrm flipH="1" flipV="1">
            <a:off x="2554514" y="1651572"/>
            <a:ext cx="869796" cy="378897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7E9AC72-1E90-C3D5-B86C-D2A3BB2BCD12}"/>
              </a:ext>
            </a:extLst>
          </p:cNvPr>
          <p:cNvCxnSpPr>
            <a:cxnSpLocks/>
          </p:cNvCxnSpPr>
          <p:nvPr/>
        </p:nvCxnSpPr>
        <p:spPr>
          <a:xfrm flipH="1">
            <a:off x="4994955" y="2083119"/>
            <a:ext cx="179388" cy="0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feld 78">
            <a:extLst>
              <a:ext uri="{FF2B5EF4-FFF2-40B4-BE49-F238E27FC236}">
                <a16:creationId xmlns:a16="http://schemas.microsoft.com/office/drawing/2014/main" id="{2C53C3F4-2BD2-DEDD-31BA-CFAC1B71BAD8}"/>
              </a:ext>
            </a:extLst>
          </p:cNvPr>
          <p:cNvSpPr txBox="1"/>
          <p:nvPr/>
        </p:nvSpPr>
        <p:spPr>
          <a:xfrm>
            <a:off x="1162833" y="2725063"/>
            <a:ext cx="1255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Parameter</a:t>
            </a:r>
            <a:endParaRPr lang="en-US" sz="1200" dirty="0"/>
          </a:p>
        </p:txBody>
      </p: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C0FAB2D6-B106-9BDE-D85F-1E6311749CB3}"/>
              </a:ext>
            </a:extLst>
          </p:cNvPr>
          <p:cNvGrpSpPr/>
          <p:nvPr/>
        </p:nvGrpSpPr>
        <p:grpSpPr>
          <a:xfrm>
            <a:off x="5267912" y="993317"/>
            <a:ext cx="3308947" cy="1310897"/>
            <a:chOff x="5166314" y="993317"/>
            <a:chExt cx="3308947" cy="1310897"/>
          </a:xfrm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DD8CE50A-8591-1587-854D-81D2D746B2E9}"/>
                </a:ext>
              </a:extLst>
            </p:cNvPr>
            <p:cNvGrpSpPr/>
            <p:nvPr/>
          </p:nvGrpSpPr>
          <p:grpSpPr>
            <a:xfrm>
              <a:off x="5166314" y="993317"/>
              <a:ext cx="3308947" cy="1310897"/>
              <a:chOff x="5663148" y="939593"/>
              <a:chExt cx="3308947" cy="1310897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FEC8870B-DFC9-0F19-2923-7569DD4F148C}"/>
                  </a:ext>
                </a:extLst>
              </p:cNvPr>
              <p:cNvSpPr/>
              <p:nvPr/>
            </p:nvSpPr>
            <p:spPr>
              <a:xfrm>
                <a:off x="5663148" y="939593"/>
                <a:ext cx="3308947" cy="13108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  <a:effectLst>
                <a:outerShdw blurRad="50800" dist="38100" dir="5400000" algn="ctr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uppieren 31">
                <a:extLst>
                  <a:ext uri="{FF2B5EF4-FFF2-40B4-BE49-F238E27FC236}">
                    <a16:creationId xmlns:a16="http://schemas.microsoft.com/office/drawing/2014/main" id="{03A38DAB-FE8B-3D54-666C-E2821769FEC5}"/>
                  </a:ext>
                </a:extLst>
              </p:cNvPr>
              <p:cNvGrpSpPr/>
              <p:nvPr/>
            </p:nvGrpSpPr>
            <p:grpSpPr>
              <a:xfrm>
                <a:off x="5689693" y="993994"/>
                <a:ext cx="3197443" cy="1237840"/>
                <a:chOff x="5689693" y="993994"/>
                <a:chExt cx="3197443" cy="1237840"/>
              </a:xfrm>
            </p:grpSpPr>
            <p:pic>
              <p:nvPicPr>
                <p:cNvPr id="22" name="Grafik 21">
                  <a:extLst>
                    <a:ext uri="{FF2B5EF4-FFF2-40B4-BE49-F238E27FC236}">
                      <a16:creationId xmlns:a16="http://schemas.microsoft.com/office/drawing/2014/main" id="{095732B3-0D1B-4D21-A1AB-FB2D90BC2C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323" t="17213" r="60714" b="79408"/>
                <a:stretch/>
              </p:blipFill>
              <p:spPr>
                <a:xfrm>
                  <a:off x="5689693" y="993994"/>
                  <a:ext cx="3196998" cy="173809"/>
                </a:xfrm>
                <a:prstGeom prst="rect">
                  <a:avLst/>
                </a:prstGeom>
              </p:spPr>
            </p:pic>
            <p:pic>
              <p:nvPicPr>
                <p:cNvPr id="23" name="Grafik 22">
                  <a:extLst>
                    <a:ext uri="{FF2B5EF4-FFF2-40B4-BE49-F238E27FC236}">
                      <a16:creationId xmlns:a16="http://schemas.microsoft.com/office/drawing/2014/main" id="{D6AE319C-E163-1D2F-977A-8CAEE7A0C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323" t="46190" r="60714" b="44361"/>
                <a:stretch/>
              </p:blipFill>
              <p:spPr>
                <a:xfrm>
                  <a:off x="5690138" y="1233715"/>
                  <a:ext cx="3196998" cy="486021"/>
                </a:xfrm>
                <a:prstGeom prst="rect">
                  <a:avLst/>
                </a:prstGeom>
              </p:spPr>
            </p:pic>
            <p:pic>
              <p:nvPicPr>
                <p:cNvPr id="31" name="Grafik 30">
                  <a:extLst>
                    <a:ext uri="{FF2B5EF4-FFF2-40B4-BE49-F238E27FC236}">
                      <a16:creationId xmlns:a16="http://schemas.microsoft.com/office/drawing/2014/main" id="{C322C681-2F37-72EE-CB79-128E25714A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6684" t="51640" r="63914" b="44692"/>
                <a:stretch/>
              </p:blipFill>
              <p:spPr>
                <a:xfrm>
                  <a:off x="5900382" y="2043147"/>
                  <a:ext cx="2688536" cy="188687"/>
                </a:xfrm>
                <a:prstGeom prst="rect">
                  <a:avLst/>
                </a:prstGeom>
              </p:spPr>
            </p:pic>
          </p:grpSp>
        </p:grpSp>
        <p:pic>
          <p:nvPicPr>
            <p:cNvPr id="83" name="Grafik 82">
              <a:extLst>
                <a:ext uri="{FF2B5EF4-FFF2-40B4-BE49-F238E27FC236}">
                  <a16:creationId xmlns:a16="http://schemas.microsoft.com/office/drawing/2014/main" id="{D7C369A1-BE08-5943-615B-C9254330D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23" t="68390" r="60714" b="25115"/>
            <a:stretch/>
          </p:blipFill>
          <p:spPr>
            <a:xfrm>
              <a:off x="5192859" y="1764058"/>
              <a:ext cx="3196998" cy="334073"/>
            </a:xfrm>
            <a:prstGeom prst="rect">
              <a:avLst/>
            </a:prstGeom>
          </p:spPr>
        </p:pic>
      </p:grp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60C52A97-8D2B-C4CF-5825-8D48A947537B}"/>
              </a:ext>
            </a:extLst>
          </p:cNvPr>
          <p:cNvCxnSpPr>
            <a:cxnSpLocks/>
          </p:cNvCxnSpPr>
          <p:nvPr/>
        </p:nvCxnSpPr>
        <p:spPr>
          <a:xfrm flipH="1" flipV="1">
            <a:off x="1574800" y="2177508"/>
            <a:ext cx="3930346" cy="12277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4E62A006-2F1C-4CBE-CFA6-D530FE802882}"/>
              </a:ext>
            </a:extLst>
          </p:cNvPr>
          <p:cNvCxnSpPr>
            <a:cxnSpLocks/>
          </p:cNvCxnSpPr>
          <p:nvPr/>
        </p:nvCxnSpPr>
        <p:spPr>
          <a:xfrm flipV="1">
            <a:off x="6321450" y="2248574"/>
            <a:ext cx="0" cy="204340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DF36D8B9-8232-D60F-DDD6-1BBDED9670D4}"/>
              </a:ext>
            </a:extLst>
          </p:cNvPr>
          <p:cNvGrpSpPr/>
          <p:nvPr/>
        </p:nvGrpSpPr>
        <p:grpSpPr>
          <a:xfrm>
            <a:off x="4457572" y="2492446"/>
            <a:ext cx="2069539" cy="2329022"/>
            <a:chOff x="6658895" y="1586333"/>
            <a:chExt cx="2069539" cy="2329022"/>
          </a:xfrm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CC7F90CA-0277-8892-3BAC-A1D6ABA5CE1E}"/>
                </a:ext>
              </a:extLst>
            </p:cNvPr>
            <p:cNvGrpSpPr/>
            <p:nvPr/>
          </p:nvGrpSpPr>
          <p:grpSpPr>
            <a:xfrm>
              <a:off x="6658895" y="1586333"/>
              <a:ext cx="2069539" cy="2329022"/>
              <a:chOff x="2468195" y="254684"/>
              <a:chExt cx="2069539" cy="2329022"/>
            </a:xfrm>
          </p:grpSpPr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1D40A5CD-7291-BE8A-0A99-4614E3753F23}"/>
                  </a:ext>
                </a:extLst>
              </p:cNvPr>
              <p:cNvSpPr/>
              <p:nvPr/>
            </p:nvSpPr>
            <p:spPr>
              <a:xfrm>
                <a:off x="2468195" y="254684"/>
                <a:ext cx="2069539" cy="232902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  <a:effectLst>
                <a:outerShdw blurRad="50800" dist="38100" dir="5400000" algn="ctr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8" name="Gruppieren 47">
                <a:extLst>
                  <a:ext uri="{FF2B5EF4-FFF2-40B4-BE49-F238E27FC236}">
                    <a16:creationId xmlns:a16="http://schemas.microsoft.com/office/drawing/2014/main" id="{5D52C590-0FE9-A75E-6F20-1ADDD476D273}"/>
                  </a:ext>
                </a:extLst>
              </p:cNvPr>
              <p:cNvGrpSpPr/>
              <p:nvPr/>
            </p:nvGrpSpPr>
            <p:grpSpPr>
              <a:xfrm>
                <a:off x="2494193" y="291448"/>
                <a:ext cx="2030932" cy="1366414"/>
                <a:chOff x="2494193" y="291448"/>
                <a:chExt cx="2030932" cy="1366414"/>
              </a:xfrm>
            </p:grpSpPr>
            <p:pic>
              <p:nvPicPr>
                <p:cNvPr id="40" name="Grafik 39">
                  <a:extLst>
                    <a:ext uri="{FF2B5EF4-FFF2-40B4-BE49-F238E27FC236}">
                      <a16:creationId xmlns:a16="http://schemas.microsoft.com/office/drawing/2014/main" id="{19996A72-36DF-9881-3F55-A4EBA71311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4611" t="17213" r="73755" b="79167"/>
                <a:stretch/>
              </p:blipFill>
              <p:spPr>
                <a:xfrm>
                  <a:off x="2494193" y="291448"/>
                  <a:ext cx="1978157" cy="186188"/>
                </a:xfrm>
                <a:prstGeom prst="rect">
                  <a:avLst/>
                </a:prstGeom>
              </p:spPr>
            </p:pic>
            <p:pic>
              <p:nvPicPr>
                <p:cNvPr id="43" name="Grafik 42">
                  <a:extLst>
                    <a:ext uri="{FF2B5EF4-FFF2-40B4-BE49-F238E27FC236}">
                      <a16:creationId xmlns:a16="http://schemas.microsoft.com/office/drawing/2014/main" id="{BFB638FA-F5B2-F54B-048F-6E2E147005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6684" t="34369" r="73281" b="59431"/>
                <a:stretch/>
              </p:blipFill>
              <p:spPr>
                <a:xfrm>
                  <a:off x="2693071" y="1338980"/>
                  <a:ext cx="1832053" cy="318882"/>
                </a:xfrm>
                <a:prstGeom prst="rect">
                  <a:avLst/>
                </a:prstGeom>
              </p:spPr>
            </p:pic>
            <p:pic>
              <p:nvPicPr>
                <p:cNvPr id="44" name="Grafik 43">
                  <a:extLst>
                    <a:ext uri="{FF2B5EF4-FFF2-40B4-BE49-F238E27FC236}">
                      <a16:creationId xmlns:a16="http://schemas.microsoft.com/office/drawing/2014/main" id="{59FB733F-321E-4C73-A706-CCB6D11FC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4611" t="61305" r="73258" b="31790"/>
                <a:stretch/>
              </p:blipFill>
              <p:spPr>
                <a:xfrm>
                  <a:off x="2501451" y="626127"/>
                  <a:ext cx="2023674" cy="355169"/>
                </a:xfrm>
                <a:prstGeom prst="rect">
                  <a:avLst/>
                </a:prstGeom>
              </p:spPr>
            </p:pic>
            <p:pic>
              <p:nvPicPr>
                <p:cNvPr id="45" name="Grafik 44">
                  <a:extLst>
                    <a:ext uri="{FF2B5EF4-FFF2-40B4-BE49-F238E27FC236}">
                      <a16:creationId xmlns:a16="http://schemas.microsoft.com/office/drawing/2014/main" id="{1A3FF26D-3E57-6876-0BDA-9BF560B8E4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4611" t="45832" r="73946" b="50893"/>
                <a:stretch/>
              </p:blipFill>
              <p:spPr>
                <a:xfrm>
                  <a:off x="2498078" y="495976"/>
                  <a:ext cx="1960654" cy="168441"/>
                </a:xfrm>
                <a:prstGeom prst="rect">
                  <a:avLst/>
                </a:prstGeom>
              </p:spPr>
            </p:pic>
            <p:pic>
              <p:nvPicPr>
                <p:cNvPr id="47" name="Grafik 46">
                  <a:extLst>
                    <a:ext uri="{FF2B5EF4-FFF2-40B4-BE49-F238E27FC236}">
                      <a16:creationId xmlns:a16="http://schemas.microsoft.com/office/drawing/2014/main" id="{9601E88A-465D-32E3-AD25-E668210A31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6684" t="67019" r="73857" b="27167"/>
                <a:stretch/>
              </p:blipFill>
              <p:spPr>
                <a:xfrm>
                  <a:off x="2693071" y="1028189"/>
                  <a:ext cx="1779279" cy="299015"/>
                </a:xfrm>
                <a:prstGeom prst="rect">
                  <a:avLst/>
                </a:prstGeom>
              </p:spPr>
            </p:pic>
          </p:grpSp>
        </p:grpSp>
        <p:pic>
          <p:nvPicPr>
            <p:cNvPr id="95" name="Grafik 94">
              <a:extLst>
                <a:ext uri="{FF2B5EF4-FFF2-40B4-BE49-F238E27FC236}">
                  <a16:creationId xmlns:a16="http://schemas.microsoft.com/office/drawing/2014/main" id="{DE8C47B2-403C-8E8D-51AA-75DB0F1F5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684" t="44399" r="73281" b="38481"/>
            <a:stretch/>
          </p:blipFill>
          <p:spPr>
            <a:xfrm>
              <a:off x="6883771" y="3009277"/>
              <a:ext cx="1832053" cy="880556"/>
            </a:xfrm>
            <a:prstGeom prst="rect">
              <a:avLst/>
            </a:prstGeom>
          </p:spPr>
        </p:pic>
      </p:grp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DCD940F8-ADC0-5732-1AFF-5DE9FF0A0DE3}"/>
              </a:ext>
            </a:extLst>
          </p:cNvPr>
          <p:cNvCxnSpPr>
            <a:cxnSpLocks/>
          </p:cNvCxnSpPr>
          <p:nvPr/>
        </p:nvCxnSpPr>
        <p:spPr>
          <a:xfrm flipH="1" flipV="1">
            <a:off x="2017486" y="2883492"/>
            <a:ext cx="2664962" cy="424899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D3F05A9C-F0B4-AC90-EDE3-44A16AC3C0B2}"/>
              </a:ext>
            </a:extLst>
          </p:cNvPr>
          <p:cNvGrpSpPr/>
          <p:nvPr/>
        </p:nvGrpSpPr>
        <p:grpSpPr>
          <a:xfrm>
            <a:off x="5915575" y="2802790"/>
            <a:ext cx="2818624" cy="1502682"/>
            <a:chOff x="3425539" y="3165753"/>
            <a:chExt cx="2818624" cy="1502682"/>
          </a:xfrm>
        </p:grpSpPr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E0994C17-0A04-C86D-58B3-B90E9A4B0D03}"/>
                </a:ext>
              </a:extLst>
            </p:cNvPr>
            <p:cNvSpPr/>
            <p:nvPr/>
          </p:nvSpPr>
          <p:spPr>
            <a:xfrm>
              <a:off x="3425539" y="3165753"/>
              <a:ext cx="2818624" cy="15026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outerShdw blurRad="50800" dist="38100" dir="54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5381813B-D74E-861E-F16D-0879B8D9AA63}"/>
                </a:ext>
              </a:extLst>
            </p:cNvPr>
            <p:cNvGrpSpPr/>
            <p:nvPr/>
          </p:nvGrpSpPr>
          <p:grpSpPr>
            <a:xfrm>
              <a:off x="3473645" y="3226852"/>
              <a:ext cx="2737993" cy="1350119"/>
              <a:chOff x="459137" y="715341"/>
              <a:chExt cx="2737993" cy="1350119"/>
            </a:xfrm>
          </p:grpSpPr>
          <p:pic>
            <p:nvPicPr>
              <p:cNvPr id="67" name="Grafik 66">
                <a:extLst>
                  <a:ext uri="{FF2B5EF4-FFF2-40B4-BE49-F238E27FC236}">
                    <a16:creationId xmlns:a16="http://schemas.microsoft.com/office/drawing/2014/main" id="{E96BED6B-D98F-ECFE-AD08-3691577E24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863" t="13908" r="65233" b="83157"/>
              <a:stretch/>
            </p:blipFill>
            <p:spPr>
              <a:xfrm>
                <a:off x="459138" y="715341"/>
                <a:ext cx="2734437" cy="150974"/>
              </a:xfrm>
              <a:prstGeom prst="rect">
                <a:avLst/>
              </a:prstGeom>
            </p:spPr>
          </p:pic>
          <p:pic>
            <p:nvPicPr>
              <p:cNvPr id="68" name="Grafik 67">
                <a:extLst>
                  <a:ext uri="{FF2B5EF4-FFF2-40B4-BE49-F238E27FC236}">
                    <a16:creationId xmlns:a16="http://schemas.microsoft.com/office/drawing/2014/main" id="{036D9EC3-BA7E-7D32-4BF6-62B8A77BD9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862" t="42509" r="65233" b="54451"/>
              <a:stretch/>
            </p:blipFill>
            <p:spPr>
              <a:xfrm>
                <a:off x="459138" y="927414"/>
                <a:ext cx="2734438" cy="156335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9CE0D34A-91F7-F655-AE30-D64CA2977B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823" t="52052" r="65233" b="28989"/>
              <a:stretch/>
            </p:blipFill>
            <p:spPr>
              <a:xfrm>
                <a:off x="459137" y="1090276"/>
                <a:ext cx="2737993" cy="975184"/>
              </a:xfrm>
              <a:prstGeom prst="rect">
                <a:avLst/>
              </a:prstGeom>
            </p:spPr>
          </p:pic>
        </p:grpSp>
      </p:grp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C2D7C600-EED3-5B2F-3891-C0F24BDAFA7E}"/>
              </a:ext>
            </a:extLst>
          </p:cNvPr>
          <p:cNvCxnSpPr>
            <a:cxnSpLocks/>
          </p:cNvCxnSpPr>
          <p:nvPr/>
        </p:nvCxnSpPr>
        <p:spPr>
          <a:xfrm flipH="1">
            <a:off x="5657005" y="3324326"/>
            <a:ext cx="179388" cy="0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11C73C3B-FD7C-21F8-DA2C-FADABFC42358}"/>
              </a:ext>
            </a:extLst>
          </p:cNvPr>
          <p:cNvCxnSpPr>
            <a:cxnSpLocks/>
          </p:cNvCxnSpPr>
          <p:nvPr/>
        </p:nvCxnSpPr>
        <p:spPr>
          <a:xfrm flipH="1">
            <a:off x="3058774" y="3680424"/>
            <a:ext cx="1608074" cy="341195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reihandform: Form 124">
            <a:extLst>
              <a:ext uri="{FF2B5EF4-FFF2-40B4-BE49-F238E27FC236}">
                <a16:creationId xmlns:a16="http://schemas.microsoft.com/office/drawing/2014/main" id="{280210BD-7801-34AE-3205-114412295EA7}"/>
              </a:ext>
            </a:extLst>
          </p:cNvPr>
          <p:cNvSpPr/>
          <p:nvPr/>
        </p:nvSpPr>
        <p:spPr>
          <a:xfrm>
            <a:off x="1901372" y="1812992"/>
            <a:ext cx="3960576" cy="2374379"/>
          </a:xfrm>
          <a:custGeom>
            <a:avLst/>
            <a:gdLst>
              <a:gd name="connsiteX0" fmla="*/ 0 w 4006675"/>
              <a:gd name="connsiteY0" fmla="*/ 2344057 h 2344057"/>
              <a:gd name="connsiteX1" fmla="*/ 3911600 w 4006675"/>
              <a:gd name="connsiteY1" fmla="*/ 1756229 h 2344057"/>
              <a:gd name="connsiteX2" fmla="*/ 2416628 w 4006675"/>
              <a:gd name="connsiteY2" fmla="*/ 0 h 234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06675" h="2344057">
                <a:moveTo>
                  <a:pt x="0" y="2344057"/>
                </a:moveTo>
                <a:cubicBezTo>
                  <a:pt x="1754414" y="2245481"/>
                  <a:pt x="3508829" y="2146905"/>
                  <a:pt x="3911600" y="1756229"/>
                </a:cubicBezTo>
                <a:cubicBezTo>
                  <a:pt x="4314371" y="1365553"/>
                  <a:pt x="3365499" y="682776"/>
                  <a:pt x="2416628" y="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25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D76A5-E140-4723-F1F1-5FBE83B8D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3E24B07-610B-8941-0A3C-67759220A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0"/>
                    </a14:imgEffect>
                    <a14:imgEffect>
                      <a14:brightnessContrast contrast="46000"/>
                    </a14:imgEffect>
                  </a14:imgLayer>
                </a14:imgProps>
              </a:ext>
            </a:extLst>
          </a:blip>
          <a:srcRect t="8220" b="23663"/>
          <a:stretch/>
        </p:blipFill>
        <p:spPr>
          <a:xfrm>
            <a:off x="171904" y="1422400"/>
            <a:ext cx="4951640" cy="2097315"/>
          </a:xfrm>
          <a:prstGeom prst="rect">
            <a:avLst/>
          </a:prstGeom>
        </p:spPr>
      </p:pic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C82B7E54-F107-9805-53F5-53FA6FCF0C04}"/>
              </a:ext>
            </a:extLst>
          </p:cNvPr>
          <p:cNvGrpSpPr/>
          <p:nvPr/>
        </p:nvGrpSpPr>
        <p:grpSpPr>
          <a:xfrm>
            <a:off x="3182617" y="852779"/>
            <a:ext cx="2848075" cy="2193602"/>
            <a:chOff x="3182617" y="896321"/>
            <a:chExt cx="2848075" cy="2193602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71C3C081-B6EB-47C5-EA5C-70716AD3A77C}"/>
                </a:ext>
              </a:extLst>
            </p:cNvPr>
            <p:cNvGrpSpPr/>
            <p:nvPr/>
          </p:nvGrpSpPr>
          <p:grpSpPr>
            <a:xfrm>
              <a:off x="3182617" y="896321"/>
              <a:ext cx="2848075" cy="2193602"/>
              <a:chOff x="3400327" y="925349"/>
              <a:chExt cx="2848075" cy="2193602"/>
            </a:xfrm>
          </p:grpSpPr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526DD740-7ED0-5EA3-3274-D22BB200F63B}"/>
                  </a:ext>
                </a:extLst>
              </p:cNvPr>
              <p:cNvGrpSpPr/>
              <p:nvPr/>
            </p:nvGrpSpPr>
            <p:grpSpPr>
              <a:xfrm>
                <a:off x="3400327" y="925349"/>
                <a:ext cx="2848075" cy="2193602"/>
                <a:chOff x="4626782" y="1266434"/>
                <a:chExt cx="2848075" cy="2193602"/>
              </a:xfrm>
            </p:grpSpPr>
            <p:sp>
              <p:nvSpPr>
                <p:cNvPr id="4" name="Rechteck 3">
                  <a:extLst>
                    <a:ext uri="{FF2B5EF4-FFF2-40B4-BE49-F238E27FC236}">
                      <a16:creationId xmlns:a16="http://schemas.microsoft.com/office/drawing/2014/main" id="{A36BD373-F926-A9B5-D212-A9432D064FBC}"/>
                    </a:ext>
                  </a:extLst>
                </p:cNvPr>
                <p:cNvSpPr/>
                <p:nvPr/>
              </p:nvSpPr>
              <p:spPr>
                <a:xfrm>
                  <a:off x="4626782" y="1266434"/>
                  <a:ext cx="2848075" cy="2193602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ctr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" name="Grafik 6">
                  <a:extLst>
                    <a:ext uri="{FF2B5EF4-FFF2-40B4-BE49-F238E27FC236}">
                      <a16:creationId xmlns:a16="http://schemas.microsoft.com/office/drawing/2014/main" id="{E77C1660-8CF5-8121-C595-4FF2C3D5DF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706" t="13968" r="70918" b="82534"/>
                <a:stretch/>
              </p:blipFill>
              <p:spPr>
                <a:xfrm>
                  <a:off x="4689620" y="1334791"/>
                  <a:ext cx="2404293" cy="194074"/>
                </a:xfrm>
                <a:prstGeom prst="rect">
                  <a:avLst/>
                </a:prstGeom>
              </p:spPr>
            </p:pic>
            <p:pic>
              <p:nvPicPr>
                <p:cNvPr id="9" name="Grafik 8">
                  <a:extLst>
                    <a:ext uri="{FF2B5EF4-FFF2-40B4-BE49-F238E27FC236}">
                      <a16:creationId xmlns:a16="http://schemas.microsoft.com/office/drawing/2014/main" id="{657B2D79-CD94-8D04-D0CA-78A3E2672F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706" t="62399" r="69679" b="34862"/>
                <a:stretch/>
              </p:blipFill>
              <p:spPr>
                <a:xfrm>
                  <a:off x="4689620" y="1535536"/>
                  <a:ext cx="2526482" cy="151962"/>
                </a:xfrm>
                <a:prstGeom prst="rect">
                  <a:avLst/>
                </a:prstGeom>
              </p:spPr>
            </p:pic>
            <p:pic>
              <p:nvPicPr>
                <p:cNvPr id="12" name="Grafik 11">
                  <a:extLst>
                    <a:ext uri="{FF2B5EF4-FFF2-40B4-BE49-F238E27FC236}">
                      <a16:creationId xmlns:a16="http://schemas.microsoft.com/office/drawing/2014/main" id="{23249487-A7FE-4426-4A32-15AF86B2F1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6270" t="48395" r="66099" b="39048"/>
                <a:stretch/>
              </p:blipFill>
              <p:spPr>
                <a:xfrm>
                  <a:off x="4847772" y="2431149"/>
                  <a:ext cx="2526482" cy="645886"/>
                </a:xfrm>
                <a:prstGeom prst="rect">
                  <a:avLst/>
                </a:prstGeom>
              </p:spPr>
            </p:pic>
          </p:grpSp>
          <p:pic>
            <p:nvPicPr>
              <p:cNvPr id="55" name="Grafik 54">
                <a:extLst>
                  <a:ext uri="{FF2B5EF4-FFF2-40B4-BE49-F238E27FC236}">
                    <a16:creationId xmlns:a16="http://schemas.microsoft.com/office/drawing/2014/main" id="{3D93ADA0-B2C2-AF79-414E-3A87912A17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706" t="71739" r="69679" b="21630"/>
              <a:stretch/>
            </p:blipFill>
            <p:spPr>
              <a:xfrm>
                <a:off x="3463168" y="1342571"/>
                <a:ext cx="2526482" cy="367869"/>
              </a:xfrm>
              <a:prstGeom prst="rect">
                <a:avLst/>
              </a:prstGeom>
            </p:spPr>
          </p:pic>
        </p:grp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B3E19CB2-81A5-5BDE-8922-A2846E4F4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06" t="85221" r="69679" b="7856"/>
            <a:stretch/>
          </p:blipFill>
          <p:spPr>
            <a:xfrm>
              <a:off x="3245455" y="1691778"/>
              <a:ext cx="2526482" cy="384119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9036BDDF-C369-0FAE-180F-A769D1CC1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06" t="78480" r="69679" b="14946"/>
            <a:stretch/>
          </p:blipFill>
          <p:spPr>
            <a:xfrm>
              <a:off x="3245087" y="2696697"/>
              <a:ext cx="2526482" cy="364777"/>
            </a:xfrm>
            <a:prstGeom prst="rect">
              <a:avLst/>
            </a:prstGeom>
          </p:spPr>
        </p:pic>
      </p:grpSp>
      <p:sp>
        <p:nvSpPr>
          <p:cNvPr id="8" name="Titel 1">
            <a:extLst>
              <a:ext uri="{FF2B5EF4-FFF2-40B4-BE49-F238E27FC236}">
                <a16:creationId xmlns:a16="http://schemas.microsoft.com/office/drawing/2014/main" id="{8900A9C6-E00F-6104-87D2-71F60EEED6E5}"/>
              </a:ext>
            </a:extLst>
          </p:cNvPr>
          <p:cNvSpPr txBox="1">
            <a:spLocks/>
          </p:cNvSpPr>
          <p:nvPr/>
        </p:nvSpPr>
        <p:spPr bwMode="auto">
          <a:xfrm>
            <a:off x="262711" y="104355"/>
            <a:ext cx="7886700" cy="68763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 cap="none" baseline="0">
                <a:solidFill>
                  <a:srgbClr val="0028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SECoP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Wingdings" panose="05000000000000000000" pitchFamily="2" charset="2"/>
              </a:rPr>
              <a:t>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NeXus</a:t>
            </a:r>
            <a:endParaRPr kumimoji="0" lang="de-DE" sz="2000" i="0" u="none" strike="noStrike" kern="1200" cap="none" spc="0" normalizeH="0" baseline="0" noProof="0" dirty="0">
              <a:ln>
                <a:noFill/>
              </a:ln>
              <a:solidFill>
                <a:srgbClr val="00286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04A786A-ECED-5A19-329A-D87B7989D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511" y="4712613"/>
            <a:ext cx="4136069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Rules: 	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Parameter or module property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All fields are optional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“Link” points to a specific entry, key is just an additional information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“Importance” is valid for both “function” and vocabulary “link”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C9AD192-FF53-BB7C-82E0-B14B2ADE2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61" y="3487886"/>
            <a:ext cx="428194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"meaning": 	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{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50" b="1" dirty="0">
                <a:solidFill>
                  <a:srgbClr val="000000"/>
                </a:solidFill>
                <a:latin typeface="Miriam Mono CLM" panose="02000503000000000000" pitchFamily="2" charset="-79"/>
                <a:cs typeface="Miriam Mono CLM" panose="02000503000000000000" pitchFamily="2" charset="-79"/>
              </a:rPr>
              <a:t>    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"key": “sample temperature",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50" b="1" dirty="0">
                <a:solidFill>
                  <a:srgbClr val="000000"/>
                </a:solidFill>
                <a:latin typeface="Miriam Mono CLM" panose="02000503000000000000" pitchFamily="2" charset="-79"/>
                <a:cs typeface="Miriam Mono CLM" panose="02000503000000000000" pitchFamily="2" charset="-79"/>
              </a:rPr>
              <a:t>    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"link": "http://purl.allotrope.org/ontologies/result#AFR_0002149 ",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50" b="1" dirty="0">
                <a:solidFill>
                  <a:srgbClr val="000000"/>
                </a:solidFill>
                <a:latin typeface="Miriam Mono CLM" panose="02000503000000000000" pitchFamily="2" charset="-79"/>
                <a:cs typeface="Miriam Mono CLM" panose="02000503000000000000" pitchFamily="2" charset="-79"/>
              </a:rPr>
              <a:t>    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"function": "</a:t>
            </a:r>
            <a:r>
              <a:rPr kumimoji="0" lang="en-US" altLang="en-US" sz="75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temperature_regulation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",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    "importance": 20,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    "</a:t>
            </a:r>
            <a:r>
              <a:rPr kumimoji="0" lang="en-US" altLang="en-US" sz="75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belongs_to</a:t>
            </a: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": "sample“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riam Mono CLM" panose="02000503000000000000" pitchFamily="2" charset="-79"/>
                <a:cs typeface="Miriam Mono CLM" panose="02000503000000000000" pitchFamily="2" charset="-79"/>
              </a:rPr>
              <a:t>},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69BE6F6-5F58-7D69-D7B5-41C7A0D15A5F}"/>
              </a:ext>
            </a:extLst>
          </p:cNvPr>
          <p:cNvSpPr txBox="1"/>
          <p:nvPr/>
        </p:nvSpPr>
        <p:spPr>
          <a:xfrm>
            <a:off x="1766969" y="1447833"/>
            <a:ext cx="1255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SECnode</a:t>
            </a:r>
            <a:endParaRPr lang="en-US" sz="12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86A4DBA-4DCC-A5A1-FB9A-3E71BC4424EC}"/>
              </a:ext>
            </a:extLst>
          </p:cNvPr>
          <p:cNvSpPr txBox="1"/>
          <p:nvPr/>
        </p:nvSpPr>
        <p:spPr>
          <a:xfrm>
            <a:off x="917565" y="2030469"/>
            <a:ext cx="1255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Module</a:t>
            </a:r>
            <a:endParaRPr lang="en-US" sz="1200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1E763EB-691B-1C10-36B9-0BE9321F7AD9}"/>
              </a:ext>
            </a:extLst>
          </p:cNvPr>
          <p:cNvCxnSpPr>
            <a:cxnSpLocks/>
          </p:cNvCxnSpPr>
          <p:nvPr/>
        </p:nvCxnSpPr>
        <p:spPr>
          <a:xfrm flipH="1" flipV="1">
            <a:off x="2554514" y="1651572"/>
            <a:ext cx="869796" cy="378897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7E9AC72-1E90-C3D5-B86C-D2A3BB2BCD12}"/>
              </a:ext>
            </a:extLst>
          </p:cNvPr>
          <p:cNvCxnSpPr>
            <a:cxnSpLocks/>
          </p:cNvCxnSpPr>
          <p:nvPr/>
        </p:nvCxnSpPr>
        <p:spPr>
          <a:xfrm flipH="1">
            <a:off x="4994955" y="2083119"/>
            <a:ext cx="179388" cy="0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feld 78">
            <a:extLst>
              <a:ext uri="{FF2B5EF4-FFF2-40B4-BE49-F238E27FC236}">
                <a16:creationId xmlns:a16="http://schemas.microsoft.com/office/drawing/2014/main" id="{2C53C3F4-2BD2-DEDD-31BA-CFAC1B71BAD8}"/>
              </a:ext>
            </a:extLst>
          </p:cNvPr>
          <p:cNvSpPr txBox="1"/>
          <p:nvPr/>
        </p:nvSpPr>
        <p:spPr>
          <a:xfrm>
            <a:off x="1162833" y="2725063"/>
            <a:ext cx="1255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Parameter</a:t>
            </a:r>
            <a:endParaRPr lang="en-US" sz="1200" dirty="0"/>
          </a:p>
        </p:txBody>
      </p: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C0FAB2D6-B106-9BDE-D85F-1E6311749CB3}"/>
              </a:ext>
            </a:extLst>
          </p:cNvPr>
          <p:cNvGrpSpPr/>
          <p:nvPr/>
        </p:nvGrpSpPr>
        <p:grpSpPr>
          <a:xfrm>
            <a:off x="5267912" y="993317"/>
            <a:ext cx="3308947" cy="1310897"/>
            <a:chOff x="5166314" y="993317"/>
            <a:chExt cx="3308947" cy="1310897"/>
          </a:xfrm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DD8CE50A-8591-1587-854D-81D2D746B2E9}"/>
                </a:ext>
              </a:extLst>
            </p:cNvPr>
            <p:cNvGrpSpPr/>
            <p:nvPr/>
          </p:nvGrpSpPr>
          <p:grpSpPr>
            <a:xfrm>
              <a:off x="5166314" y="993317"/>
              <a:ext cx="3308947" cy="1310897"/>
              <a:chOff x="5663148" y="939593"/>
              <a:chExt cx="3308947" cy="1310897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FEC8870B-DFC9-0F19-2923-7569DD4F148C}"/>
                  </a:ext>
                </a:extLst>
              </p:cNvPr>
              <p:cNvSpPr/>
              <p:nvPr/>
            </p:nvSpPr>
            <p:spPr>
              <a:xfrm>
                <a:off x="5663148" y="939593"/>
                <a:ext cx="3308947" cy="13108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  <a:effectLst>
                <a:outerShdw blurRad="50800" dist="38100" dir="5400000" algn="ctr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uppieren 31">
                <a:extLst>
                  <a:ext uri="{FF2B5EF4-FFF2-40B4-BE49-F238E27FC236}">
                    <a16:creationId xmlns:a16="http://schemas.microsoft.com/office/drawing/2014/main" id="{03A38DAB-FE8B-3D54-666C-E2821769FEC5}"/>
                  </a:ext>
                </a:extLst>
              </p:cNvPr>
              <p:cNvGrpSpPr/>
              <p:nvPr/>
            </p:nvGrpSpPr>
            <p:grpSpPr>
              <a:xfrm>
                <a:off x="5689693" y="993994"/>
                <a:ext cx="3197443" cy="1237840"/>
                <a:chOff x="5689693" y="993994"/>
                <a:chExt cx="3197443" cy="1237840"/>
              </a:xfrm>
            </p:grpSpPr>
            <p:pic>
              <p:nvPicPr>
                <p:cNvPr id="22" name="Grafik 21">
                  <a:extLst>
                    <a:ext uri="{FF2B5EF4-FFF2-40B4-BE49-F238E27FC236}">
                      <a16:creationId xmlns:a16="http://schemas.microsoft.com/office/drawing/2014/main" id="{095732B3-0D1B-4D21-A1AB-FB2D90BC2C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323" t="17213" r="60714" b="79408"/>
                <a:stretch/>
              </p:blipFill>
              <p:spPr>
                <a:xfrm>
                  <a:off x="5689693" y="993994"/>
                  <a:ext cx="3196998" cy="173809"/>
                </a:xfrm>
                <a:prstGeom prst="rect">
                  <a:avLst/>
                </a:prstGeom>
              </p:spPr>
            </p:pic>
            <p:pic>
              <p:nvPicPr>
                <p:cNvPr id="23" name="Grafik 22">
                  <a:extLst>
                    <a:ext uri="{FF2B5EF4-FFF2-40B4-BE49-F238E27FC236}">
                      <a16:creationId xmlns:a16="http://schemas.microsoft.com/office/drawing/2014/main" id="{D6AE319C-E163-1D2F-977A-8CAEE7A0C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323" t="46190" r="60714" b="44361"/>
                <a:stretch/>
              </p:blipFill>
              <p:spPr>
                <a:xfrm>
                  <a:off x="5690138" y="1233715"/>
                  <a:ext cx="3196998" cy="486021"/>
                </a:xfrm>
                <a:prstGeom prst="rect">
                  <a:avLst/>
                </a:prstGeom>
              </p:spPr>
            </p:pic>
            <p:pic>
              <p:nvPicPr>
                <p:cNvPr id="31" name="Grafik 30">
                  <a:extLst>
                    <a:ext uri="{FF2B5EF4-FFF2-40B4-BE49-F238E27FC236}">
                      <a16:creationId xmlns:a16="http://schemas.microsoft.com/office/drawing/2014/main" id="{C322C681-2F37-72EE-CB79-128E25714A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6684" t="51640" r="63914" b="44692"/>
                <a:stretch/>
              </p:blipFill>
              <p:spPr>
                <a:xfrm>
                  <a:off x="5900382" y="2043147"/>
                  <a:ext cx="2688536" cy="188687"/>
                </a:xfrm>
                <a:prstGeom prst="rect">
                  <a:avLst/>
                </a:prstGeom>
              </p:spPr>
            </p:pic>
          </p:grpSp>
        </p:grpSp>
        <p:pic>
          <p:nvPicPr>
            <p:cNvPr id="83" name="Grafik 82">
              <a:extLst>
                <a:ext uri="{FF2B5EF4-FFF2-40B4-BE49-F238E27FC236}">
                  <a16:creationId xmlns:a16="http://schemas.microsoft.com/office/drawing/2014/main" id="{D7C369A1-BE08-5943-615B-C9254330D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23" t="68390" r="60714" b="25115"/>
            <a:stretch/>
          </p:blipFill>
          <p:spPr>
            <a:xfrm>
              <a:off x="5192859" y="1764058"/>
              <a:ext cx="3196998" cy="334073"/>
            </a:xfrm>
            <a:prstGeom prst="rect">
              <a:avLst/>
            </a:prstGeom>
          </p:spPr>
        </p:pic>
      </p:grp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60C52A97-8D2B-C4CF-5825-8D48A947537B}"/>
              </a:ext>
            </a:extLst>
          </p:cNvPr>
          <p:cNvCxnSpPr>
            <a:cxnSpLocks/>
          </p:cNvCxnSpPr>
          <p:nvPr/>
        </p:nvCxnSpPr>
        <p:spPr>
          <a:xfrm flipH="1" flipV="1">
            <a:off x="1574800" y="2177508"/>
            <a:ext cx="3930346" cy="12277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4E62A006-2F1C-4CBE-CFA6-D530FE802882}"/>
              </a:ext>
            </a:extLst>
          </p:cNvPr>
          <p:cNvCxnSpPr>
            <a:cxnSpLocks/>
          </p:cNvCxnSpPr>
          <p:nvPr/>
        </p:nvCxnSpPr>
        <p:spPr>
          <a:xfrm flipV="1">
            <a:off x="6321450" y="2248574"/>
            <a:ext cx="0" cy="204340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DF36D8B9-8232-D60F-DDD6-1BBDED9670D4}"/>
              </a:ext>
            </a:extLst>
          </p:cNvPr>
          <p:cNvGrpSpPr/>
          <p:nvPr/>
        </p:nvGrpSpPr>
        <p:grpSpPr>
          <a:xfrm>
            <a:off x="4457572" y="2492446"/>
            <a:ext cx="2069539" cy="2329022"/>
            <a:chOff x="6658895" y="1586333"/>
            <a:chExt cx="2069539" cy="2329022"/>
          </a:xfrm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CC7F90CA-0277-8892-3BAC-A1D6ABA5CE1E}"/>
                </a:ext>
              </a:extLst>
            </p:cNvPr>
            <p:cNvGrpSpPr/>
            <p:nvPr/>
          </p:nvGrpSpPr>
          <p:grpSpPr>
            <a:xfrm>
              <a:off x="6658895" y="1586333"/>
              <a:ext cx="2069539" cy="2329022"/>
              <a:chOff x="2468195" y="254684"/>
              <a:chExt cx="2069539" cy="2329022"/>
            </a:xfrm>
          </p:grpSpPr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1D40A5CD-7291-BE8A-0A99-4614E3753F23}"/>
                  </a:ext>
                </a:extLst>
              </p:cNvPr>
              <p:cNvSpPr/>
              <p:nvPr/>
            </p:nvSpPr>
            <p:spPr>
              <a:xfrm>
                <a:off x="2468195" y="254684"/>
                <a:ext cx="2069539" cy="232902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  <a:effectLst>
                <a:outerShdw blurRad="50800" dist="38100" dir="5400000" algn="ctr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8" name="Gruppieren 47">
                <a:extLst>
                  <a:ext uri="{FF2B5EF4-FFF2-40B4-BE49-F238E27FC236}">
                    <a16:creationId xmlns:a16="http://schemas.microsoft.com/office/drawing/2014/main" id="{5D52C590-0FE9-A75E-6F20-1ADDD476D273}"/>
                  </a:ext>
                </a:extLst>
              </p:cNvPr>
              <p:cNvGrpSpPr/>
              <p:nvPr/>
            </p:nvGrpSpPr>
            <p:grpSpPr>
              <a:xfrm>
                <a:off x="2494193" y="291448"/>
                <a:ext cx="2030932" cy="1366414"/>
                <a:chOff x="2494193" y="291448"/>
                <a:chExt cx="2030932" cy="1366414"/>
              </a:xfrm>
            </p:grpSpPr>
            <p:pic>
              <p:nvPicPr>
                <p:cNvPr id="40" name="Grafik 39">
                  <a:extLst>
                    <a:ext uri="{FF2B5EF4-FFF2-40B4-BE49-F238E27FC236}">
                      <a16:creationId xmlns:a16="http://schemas.microsoft.com/office/drawing/2014/main" id="{19996A72-36DF-9881-3F55-A4EBA71311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4611" t="17213" r="73755" b="79167"/>
                <a:stretch/>
              </p:blipFill>
              <p:spPr>
                <a:xfrm>
                  <a:off x="2494193" y="291448"/>
                  <a:ext cx="1978157" cy="186188"/>
                </a:xfrm>
                <a:prstGeom prst="rect">
                  <a:avLst/>
                </a:prstGeom>
              </p:spPr>
            </p:pic>
            <p:pic>
              <p:nvPicPr>
                <p:cNvPr id="43" name="Grafik 42">
                  <a:extLst>
                    <a:ext uri="{FF2B5EF4-FFF2-40B4-BE49-F238E27FC236}">
                      <a16:creationId xmlns:a16="http://schemas.microsoft.com/office/drawing/2014/main" id="{BFB638FA-F5B2-F54B-048F-6E2E147005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6684" t="34369" r="73281" b="59431"/>
                <a:stretch/>
              </p:blipFill>
              <p:spPr>
                <a:xfrm>
                  <a:off x="2693071" y="1338980"/>
                  <a:ext cx="1832053" cy="318882"/>
                </a:xfrm>
                <a:prstGeom prst="rect">
                  <a:avLst/>
                </a:prstGeom>
              </p:spPr>
            </p:pic>
            <p:pic>
              <p:nvPicPr>
                <p:cNvPr id="44" name="Grafik 43">
                  <a:extLst>
                    <a:ext uri="{FF2B5EF4-FFF2-40B4-BE49-F238E27FC236}">
                      <a16:creationId xmlns:a16="http://schemas.microsoft.com/office/drawing/2014/main" id="{59FB733F-321E-4C73-A706-CCB6D11FC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4611" t="61305" r="73258" b="31790"/>
                <a:stretch/>
              </p:blipFill>
              <p:spPr>
                <a:xfrm>
                  <a:off x="2501451" y="626127"/>
                  <a:ext cx="2023674" cy="355169"/>
                </a:xfrm>
                <a:prstGeom prst="rect">
                  <a:avLst/>
                </a:prstGeom>
              </p:spPr>
            </p:pic>
            <p:pic>
              <p:nvPicPr>
                <p:cNvPr id="45" name="Grafik 44">
                  <a:extLst>
                    <a:ext uri="{FF2B5EF4-FFF2-40B4-BE49-F238E27FC236}">
                      <a16:creationId xmlns:a16="http://schemas.microsoft.com/office/drawing/2014/main" id="{1A3FF26D-3E57-6876-0BDA-9BF560B8E4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4611" t="45832" r="73946" b="50893"/>
                <a:stretch/>
              </p:blipFill>
              <p:spPr>
                <a:xfrm>
                  <a:off x="2498078" y="495976"/>
                  <a:ext cx="1960654" cy="168441"/>
                </a:xfrm>
                <a:prstGeom prst="rect">
                  <a:avLst/>
                </a:prstGeom>
              </p:spPr>
            </p:pic>
            <p:pic>
              <p:nvPicPr>
                <p:cNvPr id="47" name="Grafik 46">
                  <a:extLst>
                    <a:ext uri="{FF2B5EF4-FFF2-40B4-BE49-F238E27FC236}">
                      <a16:creationId xmlns:a16="http://schemas.microsoft.com/office/drawing/2014/main" id="{9601E88A-465D-32E3-AD25-E668210A31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6684" t="67019" r="73857" b="27167"/>
                <a:stretch/>
              </p:blipFill>
              <p:spPr>
                <a:xfrm>
                  <a:off x="2693071" y="1028189"/>
                  <a:ext cx="1779279" cy="299015"/>
                </a:xfrm>
                <a:prstGeom prst="rect">
                  <a:avLst/>
                </a:prstGeom>
              </p:spPr>
            </p:pic>
          </p:grpSp>
        </p:grpSp>
        <p:pic>
          <p:nvPicPr>
            <p:cNvPr id="95" name="Grafik 94">
              <a:extLst>
                <a:ext uri="{FF2B5EF4-FFF2-40B4-BE49-F238E27FC236}">
                  <a16:creationId xmlns:a16="http://schemas.microsoft.com/office/drawing/2014/main" id="{DE8C47B2-403C-8E8D-51AA-75DB0F1F5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684" t="44399" r="73281" b="38481"/>
            <a:stretch/>
          </p:blipFill>
          <p:spPr>
            <a:xfrm>
              <a:off x="6883771" y="3009277"/>
              <a:ext cx="1832053" cy="880556"/>
            </a:xfrm>
            <a:prstGeom prst="rect">
              <a:avLst/>
            </a:prstGeom>
          </p:spPr>
        </p:pic>
      </p:grp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DCD940F8-ADC0-5732-1AFF-5DE9FF0A0DE3}"/>
              </a:ext>
            </a:extLst>
          </p:cNvPr>
          <p:cNvCxnSpPr>
            <a:cxnSpLocks/>
          </p:cNvCxnSpPr>
          <p:nvPr/>
        </p:nvCxnSpPr>
        <p:spPr>
          <a:xfrm flipH="1" flipV="1">
            <a:off x="2017486" y="2883492"/>
            <a:ext cx="2664962" cy="424899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D3F05A9C-F0B4-AC90-EDE3-44A16AC3C0B2}"/>
              </a:ext>
            </a:extLst>
          </p:cNvPr>
          <p:cNvGrpSpPr/>
          <p:nvPr/>
        </p:nvGrpSpPr>
        <p:grpSpPr>
          <a:xfrm>
            <a:off x="5915575" y="2802790"/>
            <a:ext cx="2818624" cy="1502682"/>
            <a:chOff x="3425539" y="3165753"/>
            <a:chExt cx="2818624" cy="1502682"/>
          </a:xfrm>
        </p:grpSpPr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E0994C17-0A04-C86D-58B3-B90E9A4B0D03}"/>
                </a:ext>
              </a:extLst>
            </p:cNvPr>
            <p:cNvSpPr/>
            <p:nvPr/>
          </p:nvSpPr>
          <p:spPr>
            <a:xfrm>
              <a:off x="3425539" y="3165753"/>
              <a:ext cx="2818624" cy="15026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outerShdw blurRad="50800" dist="38100" dir="54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5381813B-D74E-861E-F16D-0879B8D9AA63}"/>
                </a:ext>
              </a:extLst>
            </p:cNvPr>
            <p:cNvGrpSpPr/>
            <p:nvPr/>
          </p:nvGrpSpPr>
          <p:grpSpPr>
            <a:xfrm>
              <a:off x="3473645" y="3226852"/>
              <a:ext cx="2737993" cy="1350119"/>
              <a:chOff x="459137" y="715341"/>
              <a:chExt cx="2737993" cy="1350119"/>
            </a:xfrm>
          </p:grpSpPr>
          <p:pic>
            <p:nvPicPr>
              <p:cNvPr id="67" name="Grafik 66">
                <a:extLst>
                  <a:ext uri="{FF2B5EF4-FFF2-40B4-BE49-F238E27FC236}">
                    <a16:creationId xmlns:a16="http://schemas.microsoft.com/office/drawing/2014/main" id="{E96BED6B-D98F-ECFE-AD08-3691577E24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863" t="13908" r="65233" b="83157"/>
              <a:stretch/>
            </p:blipFill>
            <p:spPr>
              <a:xfrm>
                <a:off x="459138" y="715341"/>
                <a:ext cx="2734437" cy="150974"/>
              </a:xfrm>
              <a:prstGeom prst="rect">
                <a:avLst/>
              </a:prstGeom>
            </p:spPr>
          </p:pic>
          <p:pic>
            <p:nvPicPr>
              <p:cNvPr id="68" name="Grafik 67">
                <a:extLst>
                  <a:ext uri="{FF2B5EF4-FFF2-40B4-BE49-F238E27FC236}">
                    <a16:creationId xmlns:a16="http://schemas.microsoft.com/office/drawing/2014/main" id="{036D9EC3-BA7E-7D32-4BF6-62B8A77BD9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862" t="42509" r="65233" b="54451"/>
              <a:stretch/>
            </p:blipFill>
            <p:spPr>
              <a:xfrm>
                <a:off x="459138" y="927414"/>
                <a:ext cx="2734438" cy="156335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9CE0D34A-91F7-F655-AE30-D64CA2977B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823" t="52052" r="65233" b="28989"/>
              <a:stretch/>
            </p:blipFill>
            <p:spPr>
              <a:xfrm>
                <a:off x="459137" y="1090276"/>
                <a:ext cx="2737993" cy="975184"/>
              </a:xfrm>
              <a:prstGeom prst="rect">
                <a:avLst/>
              </a:prstGeom>
            </p:spPr>
          </p:pic>
        </p:grpSp>
      </p:grp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C2D7C600-EED3-5B2F-3891-C0F24BDAFA7E}"/>
              </a:ext>
            </a:extLst>
          </p:cNvPr>
          <p:cNvCxnSpPr>
            <a:cxnSpLocks/>
          </p:cNvCxnSpPr>
          <p:nvPr/>
        </p:nvCxnSpPr>
        <p:spPr>
          <a:xfrm flipH="1">
            <a:off x="5657005" y="3324326"/>
            <a:ext cx="179388" cy="0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11C73C3B-FD7C-21F8-DA2C-FADABFC42358}"/>
              </a:ext>
            </a:extLst>
          </p:cNvPr>
          <p:cNvCxnSpPr>
            <a:cxnSpLocks/>
          </p:cNvCxnSpPr>
          <p:nvPr/>
        </p:nvCxnSpPr>
        <p:spPr>
          <a:xfrm flipH="1">
            <a:off x="3058774" y="3680424"/>
            <a:ext cx="1608074" cy="341195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744DC7B0-F7C9-2627-75E1-8D21F7CD146A}"/>
              </a:ext>
            </a:extLst>
          </p:cNvPr>
          <p:cNvGrpSpPr/>
          <p:nvPr/>
        </p:nvGrpSpPr>
        <p:grpSpPr>
          <a:xfrm>
            <a:off x="2346863" y="4346092"/>
            <a:ext cx="2632029" cy="611689"/>
            <a:chOff x="670975" y="1231056"/>
            <a:chExt cx="2632029" cy="611689"/>
          </a:xfrm>
        </p:grpSpPr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FC6CABC2-A59F-D432-BED1-8BFE9CB0554D}"/>
                </a:ext>
              </a:extLst>
            </p:cNvPr>
            <p:cNvSpPr/>
            <p:nvPr/>
          </p:nvSpPr>
          <p:spPr>
            <a:xfrm>
              <a:off x="670975" y="1231056"/>
              <a:ext cx="2632029" cy="61168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outerShdw blurRad="50800" dist="38100" dir="54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EE7DC4D1-F4B6-ADBB-9ABC-80067166B7F9}"/>
                </a:ext>
              </a:extLst>
            </p:cNvPr>
            <p:cNvGrpSpPr/>
            <p:nvPr/>
          </p:nvGrpSpPr>
          <p:grpSpPr>
            <a:xfrm>
              <a:off x="702229" y="1251923"/>
              <a:ext cx="2540163" cy="564300"/>
              <a:chOff x="442326" y="852778"/>
              <a:chExt cx="2540163" cy="564300"/>
            </a:xfrm>
          </p:grpSpPr>
          <p:pic>
            <p:nvPicPr>
              <p:cNvPr id="110" name="Grafik 109">
                <a:extLst>
                  <a:ext uri="{FF2B5EF4-FFF2-40B4-BE49-F238E27FC236}">
                    <a16:creationId xmlns:a16="http://schemas.microsoft.com/office/drawing/2014/main" id="{E399A937-3525-F569-0D79-45F6CB0122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4838" t="16579" r="67382" b="78913"/>
              <a:stretch/>
            </p:blipFill>
            <p:spPr>
              <a:xfrm>
                <a:off x="442326" y="852778"/>
                <a:ext cx="2540163" cy="231877"/>
              </a:xfrm>
              <a:prstGeom prst="rect">
                <a:avLst/>
              </a:prstGeom>
            </p:spPr>
          </p:pic>
          <p:pic>
            <p:nvPicPr>
              <p:cNvPr id="111" name="Grafik 110">
                <a:extLst>
                  <a:ext uri="{FF2B5EF4-FFF2-40B4-BE49-F238E27FC236}">
                    <a16:creationId xmlns:a16="http://schemas.microsoft.com/office/drawing/2014/main" id="{E57F9C29-7F11-F8D5-B2B4-350CD628E7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4838" t="27193" r="67382" b="66256"/>
              <a:stretch/>
            </p:blipFill>
            <p:spPr>
              <a:xfrm>
                <a:off x="442326" y="1080163"/>
                <a:ext cx="2540163" cy="336915"/>
              </a:xfrm>
              <a:prstGeom prst="rect">
                <a:avLst/>
              </a:prstGeom>
            </p:spPr>
          </p:pic>
        </p:grpSp>
      </p:grpSp>
      <p:sp>
        <p:nvSpPr>
          <p:cNvPr id="115" name="Textfeld 114">
            <a:extLst>
              <a:ext uri="{FF2B5EF4-FFF2-40B4-BE49-F238E27FC236}">
                <a16:creationId xmlns:a16="http://schemas.microsoft.com/office/drawing/2014/main" id="{9755DBA1-0596-9585-D703-0FEE88195281}"/>
              </a:ext>
            </a:extLst>
          </p:cNvPr>
          <p:cNvSpPr txBox="1"/>
          <p:nvPr/>
        </p:nvSpPr>
        <p:spPr>
          <a:xfrm>
            <a:off x="513443" y="4535824"/>
            <a:ext cx="1255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Everything</a:t>
            </a:r>
            <a:r>
              <a:rPr lang="de-DE" sz="1200" dirty="0"/>
              <a:t> </a:t>
            </a:r>
            <a:r>
              <a:rPr lang="de-DE" sz="1200" dirty="0" err="1"/>
              <a:t>else</a:t>
            </a:r>
            <a:endParaRPr lang="en-US" sz="1200" dirty="0"/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FDE2D514-324E-41A1-381C-258F881FF3F3}"/>
              </a:ext>
            </a:extLst>
          </p:cNvPr>
          <p:cNvCxnSpPr>
            <a:cxnSpLocks/>
          </p:cNvCxnSpPr>
          <p:nvPr/>
        </p:nvCxnSpPr>
        <p:spPr>
          <a:xfrm flipH="1">
            <a:off x="1759712" y="4675787"/>
            <a:ext cx="468231" cy="0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reihandform: Form 124">
            <a:extLst>
              <a:ext uri="{FF2B5EF4-FFF2-40B4-BE49-F238E27FC236}">
                <a16:creationId xmlns:a16="http://schemas.microsoft.com/office/drawing/2014/main" id="{280210BD-7801-34AE-3205-114412295EA7}"/>
              </a:ext>
            </a:extLst>
          </p:cNvPr>
          <p:cNvSpPr/>
          <p:nvPr/>
        </p:nvSpPr>
        <p:spPr>
          <a:xfrm>
            <a:off x="1901372" y="1812992"/>
            <a:ext cx="3960576" cy="2374379"/>
          </a:xfrm>
          <a:custGeom>
            <a:avLst/>
            <a:gdLst>
              <a:gd name="connsiteX0" fmla="*/ 0 w 4006675"/>
              <a:gd name="connsiteY0" fmla="*/ 2344057 h 2344057"/>
              <a:gd name="connsiteX1" fmla="*/ 3911600 w 4006675"/>
              <a:gd name="connsiteY1" fmla="*/ 1756229 h 2344057"/>
              <a:gd name="connsiteX2" fmla="*/ 2416628 w 4006675"/>
              <a:gd name="connsiteY2" fmla="*/ 0 h 234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06675" h="2344057">
                <a:moveTo>
                  <a:pt x="0" y="2344057"/>
                </a:moveTo>
                <a:cubicBezTo>
                  <a:pt x="1754414" y="2245481"/>
                  <a:pt x="3508829" y="2146905"/>
                  <a:pt x="3911600" y="1756229"/>
                </a:cubicBezTo>
                <a:cubicBezTo>
                  <a:pt x="4314371" y="1365553"/>
                  <a:pt x="3365499" y="682776"/>
                  <a:pt x="2416628" y="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46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D76A5-E140-4723-F1F1-5FBE83B8D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8900A9C6-E00F-6104-87D2-71F60EEED6E5}"/>
              </a:ext>
            </a:extLst>
          </p:cNvPr>
          <p:cNvSpPr txBox="1">
            <a:spLocks/>
          </p:cNvSpPr>
          <p:nvPr/>
        </p:nvSpPr>
        <p:spPr bwMode="auto">
          <a:xfrm>
            <a:off x="262711" y="104355"/>
            <a:ext cx="7886700" cy="68763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 cap="none" baseline="0">
                <a:solidFill>
                  <a:srgbClr val="0028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SECoP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Wingdings" panose="05000000000000000000" pitchFamily="2" charset="2"/>
              </a:rPr>
              <a:t>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NeXus</a:t>
            </a:r>
            <a:endParaRPr kumimoji="0" lang="de-DE" sz="2000" i="0" u="none" strike="noStrike" kern="1200" cap="none" spc="0" normalizeH="0" baseline="0" noProof="0" dirty="0">
              <a:ln>
                <a:noFill/>
              </a:ln>
              <a:solidFill>
                <a:srgbClr val="00286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04A786A-ECED-5A19-329A-D87B7989D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511" y="4712613"/>
            <a:ext cx="4136069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Rules: 	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Parameter or module property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All fields are optional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“Link” points to a specific entry, key is just an additional information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“Importance” is valid for both “function” and vocabulary “link”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EB1790A-95ED-4212-60A1-3FBE96250B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" r="5004" b="6953"/>
          <a:stretch/>
        </p:blipFill>
        <p:spPr>
          <a:xfrm>
            <a:off x="3643085" y="1092261"/>
            <a:ext cx="5181591" cy="2932661"/>
          </a:xfrm>
          <a:prstGeom prst="rect">
            <a:avLst/>
          </a:prstGeom>
        </p:spPr>
      </p:pic>
      <p:sp>
        <p:nvSpPr>
          <p:cNvPr id="2" name="Inhaltsplatzhalter 3_16">
            <a:extLst>
              <a:ext uri="{FF2B5EF4-FFF2-40B4-BE49-F238E27FC236}">
                <a16:creationId xmlns:a16="http://schemas.microsoft.com/office/drawing/2014/main" id="{F3605CF2-D07E-4BF6-AB39-86DDFC67C6EE}"/>
              </a:ext>
            </a:extLst>
          </p:cNvPr>
          <p:cNvSpPr txBox="1">
            <a:spLocks/>
          </p:cNvSpPr>
          <p:nvPr/>
        </p:nvSpPr>
        <p:spPr>
          <a:xfrm>
            <a:off x="430313" y="1038083"/>
            <a:ext cx="3328887" cy="33960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975" indent="-180975" algn="l" defTabSz="180000" rtl="0" eaLnBrk="1" latinLnBrk="0" hangingPunct="1">
              <a:lnSpc>
                <a:spcPts val="1800"/>
              </a:lnSpc>
              <a:spcBef>
                <a:spcPts val="1100"/>
              </a:spcBef>
              <a:spcAft>
                <a:spcPts val="0"/>
              </a:spcAft>
              <a:buClr>
                <a:srgbClr val="002864"/>
              </a:buClr>
              <a:buFont typeface="Arial" panose="020B0604020202020204" pitchFamily="34" charset="0"/>
              <a:buChar char="•"/>
              <a:tabLst>
                <a:tab pos="180000" algn="l"/>
                <a:tab pos="360000" algn="l"/>
              </a:tabLst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3pPr>
            <a:lvl4pPr marL="714375" indent="-17462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4pPr>
            <a:lvl5pPr marL="1000125" indent="-285750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DE" sz="1300" dirty="0" err="1"/>
              <a:t>Required</a:t>
            </a:r>
            <a:r>
              <a:rPr lang="de-DE" sz="1300" dirty="0"/>
              <a:t> </a:t>
            </a:r>
            <a:r>
              <a:rPr lang="de-DE" sz="1300" dirty="0" err="1"/>
              <a:t>modifications</a:t>
            </a:r>
            <a:r>
              <a:rPr lang="de-DE" sz="1300" dirty="0"/>
              <a:t>:</a:t>
            </a:r>
          </a:p>
          <a:p>
            <a:pPr marL="171450" indent="-171450">
              <a:lnSpc>
                <a:spcPct val="150000"/>
              </a:lnSpc>
            </a:pPr>
            <a:r>
              <a:rPr lang="de-DE" sz="1200" dirty="0"/>
              <a:t>Extension </a:t>
            </a:r>
            <a:r>
              <a:rPr lang="de-DE" sz="1200" dirty="0" err="1"/>
              <a:t>of</a:t>
            </a:r>
            <a:r>
              <a:rPr lang="de-DE" sz="1200" dirty="0"/>
              <a:t> ‚</a:t>
            </a:r>
            <a:r>
              <a:rPr lang="de-DE" sz="1200" dirty="0" err="1"/>
              <a:t>measurement</a:t>
            </a:r>
            <a:r>
              <a:rPr lang="de-DE" sz="1200" dirty="0"/>
              <a:t>‘ </a:t>
            </a:r>
            <a:r>
              <a:rPr lang="de-DE" sz="1200" dirty="0" err="1"/>
              <a:t>field</a:t>
            </a:r>
            <a:br>
              <a:rPr lang="de-DE" sz="1200" dirty="0"/>
            </a:br>
            <a:r>
              <a:rPr lang="de-DE" sz="1200" dirty="0"/>
              <a:t>(</a:t>
            </a:r>
            <a:r>
              <a:rPr lang="en-US" sz="1200" b="0" i="0" u="none" strike="noStrike" baseline="0" dirty="0"/>
              <a:t>'humidity', 'viscosity', and 'concentration’)</a:t>
            </a:r>
          </a:p>
          <a:p>
            <a:pPr marL="171450" indent="-171450">
              <a:lnSpc>
                <a:spcPct val="150000"/>
              </a:lnSpc>
            </a:pPr>
            <a:r>
              <a:rPr lang="en-US" sz="1200" dirty="0"/>
              <a:t>Add corresponding fields to </a:t>
            </a:r>
            <a:r>
              <a:rPr lang="en-US" sz="1200" dirty="0" err="1"/>
              <a:t>NXsample</a:t>
            </a:r>
            <a:endParaRPr lang="de-DE" sz="1200" dirty="0"/>
          </a:p>
          <a:p>
            <a:pPr marL="171450" indent="-171450">
              <a:lnSpc>
                <a:spcPct val="150000"/>
              </a:lnSpc>
            </a:pPr>
            <a:r>
              <a:rPr lang="de-DE" sz="1200" dirty="0" err="1"/>
              <a:t>Adding</a:t>
            </a:r>
            <a:r>
              <a:rPr lang="de-DE" sz="1200" dirty="0"/>
              <a:t> ‚</a:t>
            </a:r>
            <a:r>
              <a:rPr lang="de-DE" sz="1200" dirty="0" err="1"/>
              <a:t>NXenvironments</a:t>
            </a:r>
            <a:r>
              <a:rPr lang="de-DE" sz="1200" dirty="0"/>
              <a:t>‘ </a:t>
            </a:r>
            <a:r>
              <a:rPr lang="de-DE" sz="1200" dirty="0" err="1"/>
              <a:t>according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r>
              <a:rPr lang="de-DE" sz="1200" dirty="0"/>
              <a:t> ‚</a:t>
            </a:r>
            <a:r>
              <a:rPr lang="de-DE" sz="1200" dirty="0" err="1"/>
              <a:t>measurement</a:t>
            </a:r>
            <a:r>
              <a:rPr lang="de-DE" sz="1200" dirty="0"/>
              <a:t>‘ </a:t>
            </a:r>
            <a:r>
              <a:rPr lang="de-DE" sz="1200" dirty="0" err="1"/>
              <a:t>fields</a:t>
            </a:r>
            <a:r>
              <a:rPr lang="de-DE" sz="1200" dirty="0"/>
              <a:t> (</a:t>
            </a:r>
            <a:r>
              <a:rPr lang="de-DE" sz="1200" dirty="0" err="1"/>
              <a:t>currently</a:t>
            </a:r>
            <a:r>
              <a:rPr lang="de-DE" sz="1200" dirty="0"/>
              <a:t> </a:t>
            </a:r>
            <a:r>
              <a:rPr lang="de-DE" sz="1200" dirty="0" err="1"/>
              <a:t>only</a:t>
            </a:r>
            <a:r>
              <a:rPr lang="de-DE" sz="1200" dirty="0"/>
              <a:t> </a:t>
            </a:r>
            <a:r>
              <a:rPr lang="de-DE" sz="1200" dirty="0" err="1"/>
              <a:t>temperature_env</a:t>
            </a:r>
            <a:r>
              <a:rPr lang="de-DE" sz="1200" dirty="0"/>
              <a:t> and </a:t>
            </a:r>
            <a:r>
              <a:rPr lang="de-DE" sz="1200" dirty="0" err="1"/>
              <a:t>magnetic_field_env</a:t>
            </a:r>
            <a:r>
              <a:rPr lang="de-DE" sz="1200" dirty="0"/>
              <a:t> </a:t>
            </a:r>
            <a:r>
              <a:rPr lang="de-DE" sz="1200" dirty="0" err="1"/>
              <a:t>are</a:t>
            </a:r>
            <a:r>
              <a:rPr lang="de-DE" sz="1200" dirty="0"/>
              <a:t> </a:t>
            </a:r>
            <a:r>
              <a:rPr lang="de-DE" sz="1200" dirty="0" err="1"/>
              <a:t>allowed</a:t>
            </a:r>
            <a:r>
              <a:rPr lang="de-DE" sz="1200" dirty="0"/>
              <a:t>)</a:t>
            </a:r>
          </a:p>
          <a:p>
            <a:pPr marL="171450" indent="-171450">
              <a:lnSpc>
                <a:spcPct val="150000"/>
              </a:lnSpc>
            </a:pPr>
            <a:r>
              <a:rPr lang="de-DE" sz="1200" dirty="0" err="1"/>
              <a:t>Allow</a:t>
            </a:r>
            <a:r>
              <a:rPr lang="de-DE" sz="1200" dirty="0"/>
              <a:t> </a:t>
            </a:r>
            <a:r>
              <a:rPr lang="de-DE" sz="1200" dirty="0" err="1"/>
              <a:t>any</a:t>
            </a:r>
            <a:r>
              <a:rPr lang="de-DE" sz="1200" dirty="0"/>
              <a:t> ‚</a:t>
            </a:r>
            <a:r>
              <a:rPr lang="de-DE" sz="1200" dirty="0" err="1"/>
              <a:t>NXenvironment</a:t>
            </a:r>
            <a:r>
              <a:rPr lang="de-DE" sz="1200" dirty="0"/>
              <a:t>‘</a:t>
            </a:r>
            <a:br>
              <a:rPr lang="de-DE" sz="1200" dirty="0"/>
            </a:br>
            <a:r>
              <a:rPr lang="de-DE" sz="1200" dirty="0"/>
              <a:t>(ANY_NAME : </a:t>
            </a:r>
            <a:r>
              <a:rPr lang="de-DE" sz="1200" dirty="0" err="1"/>
              <a:t>NXenvironment</a:t>
            </a:r>
            <a:r>
              <a:rPr lang="de-DE" sz="1200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100993-A738-92BD-639D-B8AF4E976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337" y="2278742"/>
            <a:ext cx="3482593" cy="257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95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D76A5-E140-4723-F1F1-5FBE83B8D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3_16">
            <a:extLst>
              <a:ext uri="{FF2B5EF4-FFF2-40B4-BE49-F238E27FC236}">
                <a16:creationId xmlns:a16="http://schemas.microsoft.com/office/drawing/2014/main" id="{34E4DC29-1EDE-56BE-BC88-9FDA157FB2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49927" y="1432829"/>
            <a:ext cx="1207062" cy="169277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100" dirty="0"/>
              <a:t>Experiment Control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900A9C6-E00F-6104-87D2-71F60EEED6E5}"/>
              </a:ext>
            </a:extLst>
          </p:cNvPr>
          <p:cNvSpPr txBox="1">
            <a:spLocks/>
          </p:cNvSpPr>
          <p:nvPr/>
        </p:nvSpPr>
        <p:spPr bwMode="auto">
          <a:xfrm>
            <a:off x="262711" y="104355"/>
            <a:ext cx="7886700" cy="68763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 cap="none" baseline="0">
                <a:solidFill>
                  <a:srgbClr val="0028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ample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nvironment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mmunication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rotocol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C6936AD-59BA-9167-9550-8F04DAEB5E36}"/>
              </a:ext>
            </a:extLst>
          </p:cNvPr>
          <p:cNvGrpSpPr/>
          <p:nvPr/>
        </p:nvGrpSpPr>
        <p:grpSpPr>
          <a:xfrm>
            <a:off x="2171011" y="999080"/>
            <a:ext cx="4750392" cy="1182160"/>
            <a:chOff x="2171011" y="999080"/>
            <a:chExt cx="4750392" cy="1182160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5294286E-4A2C-B7CB-7FC6-637CCC807434}"/>
                </a:ext>
              </a:extLst>
            </p:cNvPr>
            <p:cNvGrpSpPr/>
            <p:nvPr/>
          </p:nvGrpSpPr>
          <p:grpSpPr>
            <a:xfrm>
              <a:off x="2171011" y="1016520"/>
              <a:ext cx="2125180" cy="1039190"/>
              <a:chOff x="2171011" y="1016520"/>
              <a:chExt cx="2125180" cy="1039190"/>
            </a:xfrm>
          </p:grpSpPr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31CD1A3F-4373-4A0E-82A8-2BBE25D50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8489" y="1016520"/>
                <a:ext cx="1317702" cy="1039190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79C59F8C-F71C-144C-7C13-4DFD5C9CE5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5635" t="39365" r="35556" b="29877"/>
              <a:stretch/>
            </p:blipFill>
            <p:spPr>
              <a:xfrm>
                <a:off x="2171011" y="1149573"/>
                <a:ext cx="1348753" cy="809995"/>
              </a:xfrm>
              <a:prstGeom prst="rect">
                <a:avLst/>
              </a:prstGeom>
            </p:spPr>
          </p:pic>
        </p:grp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29AA8335-1AC8-221C-9281-2F37DC60B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311" y="999080"/>
              <a:ext cx="945727" cy="1182160"/>
            </a:xfrm>
            <a:prstGeom prst="rect">
              <a:avLst/>
            </a:prstGeom>
            <a:effectLst>
              <a:outerShdw blurRad="50800" dist="63500" dir="5400000" sx="98000" sy="98000" algn="ctr" rotWithShape="0">
                <a:srgbClr val="000000">
                  <a:alpha val="77000"/>
                </a:srgbClr>
              </a:outerShdw>
            </a:effectLst>
          </p:spPr>
        </p:pic>
        <p:pic>
          <p:nvPicPr>
            <p:cNvPr id="26" name="Grafik 3" descr="eingesteckt ausgesteckt mit einfarbiger Füllung">
              <a:extLst>
                <a:ext uri="{FF2B5EF4-FFF2-40B4-BE49-F238E27FC236}">
                  <a16:creationId xmlns:a16="http://schemas.microsoft.com/office/drawing/2014/main" id="{4815AD7A-E737-DE13-9C25-1BE6267B5A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4439680" y="1329979"/>
              <a:ext cx="412272" cy="412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Inhaltsplatzhalter 3_16">
              <a:extLst>
                <a:ext uri="{FF2B5EF4-FFF2-40B4-BE49-F238E27FC236}">
                  <a16:creationId xmlns:a16="http://schemas.microsoft.com/office/drawing/2014/main" id="{C9591718-F319-A244-1688-F183B0A9D2DC}"/>
                </a:ext>
              </a:extLst>
            </p:cNvPr>
            <p:cNvSpPr txBox="1">
              <a:spLocks/>
            </p:cNvSpPr>
            <p:nvPr/>
          </p:nvSpPr>
          <p:spPr>
            <a:xfrm>
              <a:off x="5611749" y="1432828"/>
              <a:ext cx="1309654" cy="169277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spAutoFit/>
            </a:bodyPr>
            <a:lstStyle>
              <a:lvl1pPr marL="180975" indent="-180975" algn="l" defTabSz="180000" rtl="0" eaLnBrk="1" latinLnBrk="0" hangingPunct="1">
                <a:lnSpc>
                  <a:spcPts val="18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2864"/>
                </a:buClr>
                <a:buFont typeface="Arial" panose="020B0604020202020204" pitchFamily="34" charset="0"/>
                <a:buChar char="•"/>
                <a:tabLst>
                  <a:tab pos="180000" algn="l"/>
                  <a:tab pos="360000" algn="l"/>
                </a:tabLst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1pPr>
              <a:lvl2pPr marL="360363" indent="-179388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2pPr>
              <a:lvl3pPr marL="541338" indent="-18097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3pPr>
              <a:lvl4pPr marL="714375" indent="-17462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4pPr>
              <a:lvl5pPr marL="1000125" indent="-285750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de-DE" sz="1100" dirty="0"/>
                <a:t>Sample Environment</a:t>
              </a:r>
            </a:p>
          </p:txBody>
        </p:sp>
      </p:grpSp>
      <p:pic>
        <p:nvPicPr>
          <p:cNvPr id="59" name="Grafik 58">
            <a:extLst>
              <a:ext uri="{FF2B5EF4-FFF2-40B4-BE49-F238E27FC236}">
                <a16:creationId xmlns:a16="http://schemas.microsoft.com/office/drawing/2014/main" id="{B4022A60-E41F-CDBB-23F9-ED18A69B417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8" b="20230"/>
          <a:stretch/>
        </p:blipFill>
        <p:spPr>
          <a:xfrm>
            <a:off x="1034930" y="1057908"/>
            <a:ext cx="636990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43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D76A5-E140-4723-F1F1-5FBE83B8D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8900A9C6-E00F-6104-87D2-71F60EEED6E5}"/>
              </a:ext>
            </a:extLst>
          </p:cNvPr>
          <p:cNvSpPr txBox="1">
            <a:spLocks/>
          </p:cNvSpPr>
          <p:nvPr/>
        </p:nvSpPr>
        <p:spPr bwMode="auto">
          <a:xfrm>
            <a:off x="262711" y="104355"/>
            <a:ext cx="7886700" cy="68763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 cap="none" baseline="0">
                <a:solidFill>
                  <a:srgbClr val="0028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SECoP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Wingdings" panose="05000000000000000000" pitchFamily="2" charset="2"/>
              </a:rPr>
              <a:t>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NeXus</a:t>
            </a:r>
            <a:endParaRPr kumimoji="0" lang="de-DE" sz="2000" i="0" u="none" strike="noStrike" kern="1200" cap="none" spc="0" normalizeH="0" baseline="0" noProof="0" dirty="0">
              <a:ln>
                <a:noFill/>
              </a:ln>
              <a:solidFill>
                <a:srgbClr val="00286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04A786A-ECED-5A19-329A-D87B7989D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511" y="4712613"/>
            <a:ext cx="4136069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Rules: 	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Parameter or module property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All fields are optional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“Link” points to a specific entry, key is just an additional information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“Importance” is valid for both “function” and vocabulary “link”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EB1790A-95ED-4212-60A1-3FBE96250B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" r="5004" b="6953"/>
          <a:stretch/>
        </p:blipFill>
        <p:spPr>
          <a:xfrm>
            <a:off x="3643085" y="1092261"/>
            <a:ext cx="5181591" cy="2932661"/>
          </a:xfrm>
          <a:prstGeom prst="rect">
            <a:avLst/>
          </a:prstGeom>
        </p:spPr>
      </p:pic>
      <p:sp>
        <p:nvSpPr>
          <p:cNvPr id="2" name="Inhaltsplatzhalter 3_16">
            <a:extLst>
              <a:ext uri="{FF2B5EF4-FFF2-40B4-BE49-F238E27FC236}">
                <a16:creationId xmlns:a16="http://schemas.microsoft.com/office/drawing/2014/main" id="{F3605CF2-D07E-4BF6-AB39-86DDFC67C6EE}"/>
              </a:ext>
            </a:extLst>
          </p:cNvPr>
          <p:cNvSpPr txBox="1">
            <a:spLocks/>
          </p:cNvSpPr>
          <p:nvPr/>
        </p:nvSpPr>
        <p:spPr>
          <a:xfrm>
            <a:off x="430313" y="1038083"/>
            <a:ext cx="3328887" cy="33960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975" indent="-180975" algn="l" defTabSz="180000" rtl="0" eaLnBrk="1" latinLnBrk="0" hangingPunct="1">
              <a:lnSpc>
                <a:spcPts val="1800"/>
              </a:lnSpc>
              <a:spcBef>
                <a:spcPts val="1100"/>
              </a:spcBef>
              <a:spcAft>
                <a:spcPts val="0"/>
              </a:spcAft>
              <a:buClr>
                <a:srgbClr val="002864"/>
              </a:buClr>
              <a:buFont typeface="Arial" panose="020B0604020202020204" pitchFamily="34" charset="0"/>
              <a:buChar char="•"/>
              <a:tabLst>
                <a:tab pos="180000" algn="l"/>
                <a:tab pos="360000" algn="l"/>
              </a:tabLst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3pPr>
            <a:lvl4pPr marL="714375" indent="-17462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4pPr>
            <a:lvl5pPr marL="1000125" indent="-285750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DE" sz="1300" dirty="0" err="1"/>
              <a:t>Required</a:t>
            </a:r>
            <a:r>
              <a:rPr lang="de-DE" sz="1300" dirty="0"/>
              <a:t> </a:t>
            </a:r>
            <a:r>
              <a:rPr lang="de-DE" sz="1300" dirty="0" err="1"/>
              <a:t>modifications</a:t>
            </a:r>
            <a:r>
              <a:rPr lang="de-DE" sz="1300" dirty="0"/>
              <a:t>:</a:t>
            </a:r>
          </a:p>
          <a:p>
            <a:pPr marL="171450" indent="-171450">
              <a:lnSpc>
                <a:spcPct val="150000"/>
              </a:lnSpc>
            </a:pPr>
            <a:r>
              <a:rPr lang="de-DE" sz="1200" dirty="0"/>
              <a:t>Extension </a:t>
            </a:r>
            <a:r>
              <a:rPr lang="de-DE" sz="1200" dirty="0" err="1"/>
              <a:t>of</a:t>
            </a:r>
            <a:r>
              <a:rPr lang="de-DE" sz="1200" dirty="0"/>
              <a:t> ‚</a:t>
            </a:r>
            <a:r>
              <a:rPr lang="de-DE" sz="1200" dirty="0" err="1"/>
              <a:t>measurement</a:t>
            </a:r>
            <a:r>
              <a:rPr lang="de-DE" sz="1200" dirty="0"/>
              <a:t>‘ </a:t>
            </a:r>
            <a:r>
              <a:rPr lang="de-DE" sz="1200" dirty="0" err="1"/>
              <a:t>field</a:t>
            </a:r>
            <a:br>
              <a:rPr lang="de-DE" sz="1200" dirty="0"/>
            </a:br>
            <a:r>
              <a:rPr lang="de-DE" sz="1200" dirty="0"/>
              <a:t>(</a:t>
            </a:r>
            <a:r>
              <a:rPr lang="en-US" sz="1200" b="0" i="0" u="none" strike="noStrike" baseline="0" dirty="0"/>
              <a:t>'humidity', 'viscosity', and 'concentration’)</a:t>
            </a:r>
          </a:p>
          <a:p>
            <a:pPr marL="171450" indent="-171450">
              <a:lnSpc>
                <a:spcPct val="150000"/>
              </a:lnSpc>
            </a:pPr>
            <a:r>
              <a:rPr lang="en-US" sz="1200" dirty="0"/>
              <a:t>Add corresponding fields to </a:t>
            </a:r>
            <a:r>
              <a:rPr lang="en-US" sz="1200" dirty="0" err="1"/>
              <a:t>NXsample</a:t>
            </a:r>
            <a:endParaRPr lang="de-DE" sz="1200" dirty="0"/>
          </a:p>
          <a:p>
            <a:pPr marL="171450" indent="-171450">
              <a:lnSpc>
                <a:spcPct val="150000"/>
              </a:lnSpc>
            </a:pPr>
            <a:r>
              <a:rPr lang="de-DE" sz="1200" dirty="0" err="1"/>
              <a:t>Adding</a:t>
            </a:r>
            <a:r>
              <a:rPr lang="de-DE" sz="1200" dirty="0"/>
              <a:t> ‚</a:t>
            </a:r>
            <a:r>
              <a:rPr lang="de-DE" sz="1200" dirty="0" err="1"/>
              <a:t>NXenvironments</a:t>
            </a:r>
            <a:r>
              <a:rPr lang="de-DE" sz="1200" dirty="0"/>
              <a:t>‘ </a:t>
            </a:r>
            <a:r>
              <a:rPr lang="de-DE" sz="1200" dirty="0" err="1"/>
              <a:t>according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r>
              <a:rPr lang="de-DE" sz="1200" dirty="0"/>
              <a:t> ‚</a:t>
            </a:r>
            <a:r>
              <a:rPr lang="de-DE" sz="1200" dirty="0" err="1"/>
              <a:t>measurement</a:t>
            </a:r>
            <a:r>
              <a:rPr lang="de-DE" sz="1200" dirty="0"/>
              <a:t>‘ </a:t>
            </a:r>
            <a:r>
              <a:rPr lang="de-DE" sz="1200" dirty="0" err="1"/>
              <a:t>fields</a:t>
            </a:r>
            <a:r>
              <a:rPr lang="de-DE" sz="1200" dirty="0"/>
              <a:t> (</a:t>
            </a:r>
            <a:r>
              <a:rPr lang="de-DE" sz="1200" dirty="0" err="1"/>
              <a:t>currently</a:t>
            </a:r>
            <a:r>
              <a:rPr lang="de-DE" sz="1200" dirty="0"/>
              <a:t> </a:t>
            </a:r>
            <a:r>
              <a:rPr lang="de-DE" sz="1200" dirty="0" err="1"/>
              <a:t>only</a:t>
            </a:r>
            <a:r>
              <a:rPr lang="de-DE" sz="1200" dirty="0"/>
              <a:t> </a:t>
            </a:r>
            <a:r>
              <a:rPr lang="de-DE" sz="1200" dirty="0" err="1"/>
              <a:t>temperature_env</a:t>
            </a:r>
            <a:r>
              <a:rPr lang="de-DE" sz="1200" dirty="0"/>
              <a:t> and </a:t>
            </a:r>
            <a:r>
              <a:rPr lang="de-DE" sz="1200" dirty="0" err="1"/>
              <a:t>magnetic_field_env</a:t>
            </a:r>
            <a:r>
              <a:rPr lang="de-DE" sz="1200" dirty="0"/>
              <a:t> </a:t>
            </a:r>
            <a:r>
              <a:rPr lang="de-DE" sz="1200" dirty="0" err="1"/>
              <a:t>are</a:t>
            </a:r>
            <a:r>
              <a:rPr lang="de-DE" sz="1200" dirty="0"/>
              <a:t> </a:t>
            </a:r>
            <a:r>
              <a:rPr lang="de-DE" sz="1200" dirty="0" err="1"/>
              <a:t>allowed</a:t>
            </a:r>
            <a:r>
              <a:rPr lang="de-DE" sz="1200" dirty="0"/>
              <a:t>)</a:t>
            </a:r>
          </a:p>
          <a:p>
            <a:pPr marL="171450" indent="-171450">
              <a:lnSpc>
                <a:spcPct val="150000"/>
              </a:lnSpc>
            </a:pPr>
            <a:r>
              <a:rPr lang="de-DE" sz="1200" dirty="0" err="1"/>
              <a:t>Allow</a:t>
            </a:r>
            <a:r>
              <a:rPr lang="de-DE" sz="1200" dirty="0"/>
              <a:t> </a:t>
            </a:r>
            <a:r>
              <a:rPr lang="de-DE" sz="1200" dirty="0" err="1"/>
              <a:t>any</a:t>
            </a:r>
            <a:r>
              <a:rPr lang="de-DE" sz="1200" dirty="0"/>
              <a:t> ‚</a:t>
            </a:r>
            <a:r>
              <a:rPr lang="de-DE" sz="1200" dirty="0" err="1"/>
              <a:t>NXenvironment</a:t>
            </a:r>
            <a:r>
              <a:rPr lang="de-DE" sz="1200" dirty="0"/>
              <a:t>‘</a:t>
            </a:r>
            <a:br>
              <a:rPr lang="de-DE" sz="1200" dirty="0"/>
            </a:br>
            <a:r>
              <a:rPr lang="de-DE" sz="1200" dirty="0"/>
              <a:t>(ANY_NAME : </a:t>
            </a:r>
            <a:r>
              <a:rPr lang="de-DE" sz="1200" dirty="0" err="1"/>
              <a:t>NXenvironment</a:t>
            </a:r>
            <a:r>
              <a:rPr lang="de-DE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0102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D76A5-E140-4723-F1F1-5FBE83B8D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BD9990BB-5181-A91A-09AF-F304AF13D8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" r="5004" b="6953"/>
          <a:stretch/>
        </p:blipFill>
        <p:spPr>
          <a:xfrm>
            <a:off x="3643085" y="1273686"/>
            <a:ext cx="5181591" cy="2932661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900A9C6-E00F-6104-87D2-71F60EEED6E5}"/>
              </a:ext>
            </a:extLst>
          </p:cNvPr>
          <p:cNvSpPr txBox="1">
            <a:spLocks/>
          </p:cNvSpPr>
          <p:nvPr/>
        </p:nvSpPr>
        <p:spPr bwMode="auto">
          <a:xfrm>
            <a:off x="262711" y="104355"/>
            <a:ext cx="7886700" cy="68763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 cap="none" baseline="0">
                <a:solidFill>
                  <a:srgbClr val="0028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SECoP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Wingdings" panose="05000000000000000000" pitchFamily="2" charset="2"/>
              </a:rPr>
              <a:t>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NeXus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: Implementation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04A786A-ECED-5A19-329A-D87B7989D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511" y="4712613"/>
            <a:ext cx="4136069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Rules: 	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Parameter or module property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All fields are optional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“Link” points to a specific entry, key is just an additional information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“Importance” is valid for both “function” and vocabulary “link”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Inhaltsplatzhalter 3_16">
            <a:extLst>
              <a:ext uri="{FF2B5EF4-FFF2-40B4-BE49-F238E27FC236}">
                <a16:creationId xmlns:a16="http://schemas.microsoft.com/office/drawing/2014/main" id="{F3605CF2-D07E-4BF6-AB39-86DDFC67C6EE}"/>
              </a:ext>
            </a:extLst>
          </p:cNvPr>
          <p:cNvSpPr txBox="1">
            <a:spLocks/>
          </p:cNvSpPr>
          <p:nvPr/>
        </p:nvSpPr>
        <p:spPr>
          <a:xfrm>
            <a:off x="430313" y="1038083"/>
            <a:ext cx="3328887" cy="33960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975" indent="-180975" algn="l" defTabSz="180000" rtl="0" eaLnBrk="1" latinLnBrk="0" hangingPunct="1">
              <a:lnSpc>
                <a:spcPts val="1800"/>
              </a:lnSpc>
              <a:spcBef>
                <a:spcPts val="1100"/>
              </a:spcBef>
              <a:spcAft>
                <a:spcPts val="0"/>
              </a:spcAft>
              <a:buClr>
                <a:srgbClr val="002864"/>
              </a:buClr>
              <a:buFont typeface="Arial" panose="020B0604020202020204" pitchFamily="34" charset="0"/>
              <a:buChar char="•"/>
              <a:tabLst>
                <a:tab pos="180000" algn="l"/>
                <a:tab pos="360000" algn="l"/>
              </a:tabLst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3pPr>
            <a:lvl4pPr marL="714375" indent="-17462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4pPr>
            <a:lvl5pPr marL="1000125" indent="-285750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DE" sz="1300" dirty="0" err="1"/>
              <a:t>How</a:t>
            </a:r>
            <a:r>
              <a:rPr lang="de-DE" sz="1300" dirty="0"/>
              <a:t> </a:t>
            </a:r>
            <a:r>
              <a:rPr lang="de-DE" sz="1300" dirty="0" err="1"/>
              <a:t>to</a:t>
            </a:r>
            <a:r>
              <a:rPr lang="de-DE" sz="1300" dirty="0"/>
              <a:t> </a:t>
            </a:r>
            <a:r>
              <a:rPr lang="de-DE" sz="1300" dirty="0" err="1"/>
              <a:t>implement</a:t>
            </a:r>
            <a:r>
              <a:rPr lang="de-DE" sz="1300" dirty="0"/>
              <a:t> </a:t>
            </a:r>
            <a:r>
              <a:rPr lang="de-DE" sz="1300" dirty="0" err="1"/>
              <a:t>changes</a:t>
            </a:r>
            <a:r>
              <a:rPr lang="de-DE" sz="1300" dirty="0"/>
              <a:t>?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de-DE" sz="1200" dirty="0"/>
              <a:t>Extension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NeXus</a:t>
            </a:r>
            <a:r>
              <a:rPr lang="de-DE" sz="1200" dirty="0"/>
              <a:t> </a:t>
            </a:r>
            <a:r>
              <a:rPr lang="de-DE" sz="1200" dirty="0" err="1"/>
              <a:t>standard</a:t>
            </a:r>
            <a:r>
              <a:rPr lang="de-DE" sz="1200" dirty="0"/>
              <a:t>:</a:t>
            </a:r>
            <a:endParaRPr lang="en-US" sz="1200" b="0" i="0" u="none" strike="noStrike" baseline="0" dirty="0"/>
          </a:p>
          <a:p>
            <a:pPr marL="350838" lvl="1" indent="-171450">
              <a:lnSpc>
                <a:spcPct val="150000"/>
              </a:lnSpc>
            </a:pPr>
            <a:r>
              <a:rPr lang="en-US" sz="1200" dirty="0"/>
              <a:t>NXDL description of changes</a:t>
            </a:r>
          </a:p>
          <a:p>
            <a:pPr marL="350838" lvl="1" indent="-171450">
              <a:lnSpc>
                <a:spcPct val="150000"/>
              </a:lnSpc>
            </a:pPr>
            <a:r>
              <a:rPr lang="en-US" sz="1200" b="0" i="0" u="none" strike="noStrike" baseline="0" dirty="0"/>
              <a:t>Proposal to NIAC through representatives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de-DE" sz="1200" dirty="0" err="1"/>
              <a:t>Meanwhile</a:t>
            </a:r>
            <a:r>
              <a:rPr lang="de-DE" sz="1200" dirty="0"/>
              <a:t>:</a:t>
            </a:r>
          </a:p>
          <a:p>
            <a:pPr marL="350838" lvl="1" indent="-171450">
              <a:lnSpc>
                <a:spcPct val="150000"/>
              </a:lnSpc>
            </a:pPr>
            <a:r>
              <a:rPr lang="de-DE" sz="1200" dirty="0" err="1"/>
              <a:t>Make</a:t>
            </a:r>
            <a:r>
              <a:rPr lang="de-DE" sz="1200" dirty="0"/>
              <a:t> </a:t>
            </a:r>
            <a:r>
              <a:rPr lang="de-DE" sz="1200" dirty="0" err="1"/>
              <a:t>modified</a:t>
            </a:r>
            <a:r>
              <a:rPr lang="de-DE" sz="1200" dirty="0"/>
              <a:t> NXDL </a:t>
            </a:r>
            <a:r>
              <a:rPr lang="de-DE" sz="1200" dirty="0" err="1"/>
              <a:t>available</a:t>
            </a:r>
            <a:r>
              <a:rPr lang="de-DE" sz="1200" dirty="0"/>
              <a:t> via PID</a:t>
            </a:r>
            <a:br>
              <a:rPr lang="de-DE" sz="1200" dirty="0"/>
            </a:br>
            <a:r>
              <a:rPr lang="de-DE" sz="1200" dirty="0"/>
              <a:t>(e.g. at </a:t>
            </a:r>
            <a:r>
              <a:rPr lang="de-DE" sz="1200" dirty="0" err="1"/>
              <a:t>Zenodo</a:t>
            </a:r>
            <a:r>
              <a:rPr lang="de-DE" sz="1200" dirty="0"/>
              <a:t>)</a:t>
            </a:r>
          </a:p>
          <a:p>
            <a:pPr marL="350838" lvl="1" indent="-171450">
              <a:lnSpc>
                <a:spcPct val="150000"/>
              </a:lnSpc>
            </a:pPr>
            <a:r>
              <a:rPr lang="de-DE" sz="1200" dirty="0" err="1"/>
              <a:t>Refer</a:t>
            </a:r>
            <a:r>
              <a:rPr lang="de-DE" sz="1200" dirty="0"/>
              <a:t> </a:t>
            </a:r>
            <a:r>
              <a:rPr lang="de-DE" sz="1200" dirty="0" err="1"/>
              <a:t>from</a:t>
            </a:r>
            <a:r>
              <a:rPr lang="de-DE" sz="1200" dirty="0"/>
              <a:t> </a:t>
            </a:r>
            <a:r>
              <a:rPr lang="de-DE" sz="1200" dirty="0" err="1"/>
              <a:t>NeXus</a:t>
            </a:r>
            <a:r>
              <a:rPr lang="de-DE" sz="1200" dirty="0"/>
              <a:t> </a:t>
            </a:r>
            <a:r>
              <a:rPr lang="de-DE" sz="1200" dirty="0" err="1"/>
              <a:t>field</a:t>
            </a:r>
            <a:r>
              <a:rPr lang="de-DE" sz="1200" dirty="0"/>
              <a:t> ‚</a:t>
            </a:r>
            <a:r>
              <a:rPr lang="de-DE" sz="1200" dirty="0" err="1"/>
              <a:t>definition_local</a:t>
            </a:r>
            <a:r>
              <a:rPr lang="de-DE" sz="1200" dirty="0"/>
              <a:t>‘</a:t>
            </a:r>
            <a:br>
              <a:rPr lang="de-DE" sz="1200" dirty="0"/>
            </a:b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modified</a:t>
            </a:r>
            <a:r>
              <a:rPr lang="de-DE" sz="1200" dirty="0"/>
              <a:t> NXDL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CA88719-E17E-F51B-FA2F-8C70C096A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6283" y="1721720"/>
            <a:ext cx="4122430" cy="2785378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&lt;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definition </a:t>
            </a:r>
            <a:r>
              <a:rPr kumimoji="0" lang="en-US" altLang="en-US" sz="7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</a:rPr>
              <a:t>xmlns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="http://definition.nexusformat.org/</a:t>
            </a:r>
            <a:r>
              <a:rPr kumimoji="0" lang="en-US" altLang="en-US" sz="7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</a:rPr>
              <a:t>nxdl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/3.1"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category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="base"</a:t>
            </a:r>
            <a:b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</a:b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    </a:t>
            </a:r>
            <a:r>
              <a:rPr kumimoji="0" lang="en-US" altLang="en-US" sz="7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</a:rPr>
              <a:t>xmlns:</a:t>
            </a:r>
            <a:r>
              <a:rPr kumimoji="0" lang="en-US" altLang="en-US" sz="7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</a:rPr>
              <a:t>xsi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="http://www.w3.org/2001/XMLSchema-instance"</a:t>
            </a:r>
            <a:b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</a:b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    </a:t>
            </a:r>
            <a:r>
              <a:rPr kumimoji="0" lang="en-US" altLang="en-US" sz="7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</a:rPr>
              <a:t>xsi</a:t>
            </a:r>
            <a:r>
              <a:rPr kumimoji="0" lang="en-US" altLang="en-US" sz="7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</a:rPr>
              <a:t>:schemaLocation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="http://definition.nexusformat.org/</a:t>
            </a:r>
            <a:r>
              <a:rPr kumimoji="0" lang="en-US" altLang="en-US" sz="7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</a:rPr>
              <a:t>nxdl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/3.1 ../nxdl.xsd"</a:t>
            </a:r>
            <a:b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</a:b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   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name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</a:t>
            </a:r>
            <a:r>
              <a:rPr kumimoji="0" lang="en-US" altLang="en-US" sz="7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</a:rPr>
              <a:t>NXenvironment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 </a:t>
            </a:r>
            <a:b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</a:b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  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type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="group"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extends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</a:t>
            </a:r>
            <a:r>
              <a:rPr kumimoji="0" lang="en-US" altLang="en-US" sz="7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</a:rPr>
              <a:t>NXobject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doc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&gt;Parameters for controlling external conditions&lt;/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doc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field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name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="name"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    &lt;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doc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&gt;Apparatus identification code/model number; e.g. OC100 011&lt;/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doc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&lt;/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field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field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name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</a:t>
            </a:r>
            <a:r>
              <a:rPr kumimoji="0" lang="en-US" altLang="en-US" sz="7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</a:rPr>
              <a:t>short_name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    &lt;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doc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&gt;Alternative short name, perhaps for dashboard display like a present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Seblock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name&lt;/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doc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&lt;/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field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field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name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="type"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    &lt;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doc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&gt;Type of apparatus. This could be the SE codes in scheduling database; e.g. OC/100&lt;/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doc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&lt;/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field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field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name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="description"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    &lt;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doc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&gt;Description of the apparatus; e.g. 100mm bore orange cryostat with Roots pump&lt;/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doc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&lt;/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field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field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name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="program"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    &lt;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doc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&gt;Program controlling the apparatus; e.g. LabView VI name&lt;/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doc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&lt;/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field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group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name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="position"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type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</a:t>
            </a:r>
            <a:r>
              <a:rPr kumimoji="0" lang="en-US" altLang="en-US" sz="7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</a:rPr>
              <a:t>NXgeometry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95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D76A5-E140-4723-F1F1-5FBE83B8D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BD9990BB-5181-A91A-09AF-F304AF13D8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" r="5004" b="6953"/>
          <a:stretch/>
        </p:blipFill>
        <p:spPr>
          <a:xfrm>
            <a:off x="3643085" y="1273686"/>
            <a:ext cx="5181591" cy="2932661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900A9C6-E00F-6104-87D2-71F60EEED6E5}"/>
              </a:ext>
            </a:extLst>
          </p:cNvPr>
          <p:cNvSpPr txBox="1">
            <a:spLocks/>
          </p:cNvSpPr>
          <p:nvPr/>
        </p:nvSpPr>
        <p:spPr bwMode="auto">
          <a:xfrm>
            <a:off x="262711" y="104355"/>
            <a:ext cx="7886700" cy="68763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 cap="none" baseline="0">
                <a:solidFill>
                  <a:srgbClr val="0028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SECoP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Wingdings" panose="05000000000000000000" pitchFamily="2" charset="2"/>
              </a:rPr>
              <a:t>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NeXus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: Implementation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04A786A-ECED-5A19-329A-D87B7989D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511" y="4712613"/>
            <a:ext cx="4136069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Rules: 	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Parameter or module property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All fields are optional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“Link” points to a specific entry, key is just an additional information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“Importance” is valid for both “function” and vocabulary “link”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Inhaltsplatzhalter 3_16">
            <a:extLst>
              <a:ext uri="{FF2B5EF4-FFF2-40B4-BE49-F238E27FC236}">
                <a16:creationId xmlns:a16="http://schemas.microsoft.com/office/drawing/2014/main" id="{F3605CF2-D07E-4BF6-AB39-86DDFC67C6EE}"/>
              </a:ext>
            </a:extLst>
          </p:cNvPr>
          <p:cNvSpPr txBox="1">
            <a:spLocks/>
          </p:cNvSpPr>
          <p:nvPr/>
        </p:nvSpPr>
        <p:spPr>
          <a:xfrm>
            <a:off x="430313" y="1038083"/>
            <a:ext cx="3328887" cy="33960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975" indent="-180975" algn="l" defTabSz="180000" rtl="0" eaLnBrk="1" latinLnBrk="0" hangingPunct="1">
              <a:lnSpc>
                <a:spcPts val="1800"/>
              </a:lnSpc>
              <a:spcBef>
                <a:spcPts val="1100"/>
              </a:spcBef>
              <a:spcAft>
                <a:spcPts val="0"/>
              </a:spcAft>
              <a:buClr>
                <a:srgbClr val="002864"/>
              </a:buClr>
              <a:buFont typeface="Arial" panose="020B0604020202020204" pitchFamily="34" charset="0"/>
              <a:buChar char="•"/>
              <a:tabLst>
                <a:tab pos="180000" algn="l"/>
                <a:tab pos="360000" algn="l"/>
              </a:tabLst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3pPr>
            <a:lvl4pPr marL="714375" indent="-17462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4pPr>
            <a:lvl5pPr marL="1000125" indent="-285750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DE" sz="1300" dirty="0" err="1"/>
              <a:t>How</a:t>
            </a:r>
            <a:r>
              <a:rPr lang="de-DE" sz="1300" dirty="0"/>
              <a:t> </a:t>
            </a:r>
            <a:r>
              <a:rPr lang="de-DE" sz="1300" dirty="0" err="1"/>
              <a:t>to</a:t>
            </a:r>
            <a:r>
              <a:rPr lang="de-DE" sz="1300" dirty="0"/>
              <a:t> </a:t>
            </a:r>
            <a:r>
              <a:rPr lang="de-DE" sz="1300" dirty="0" err="1"/>
              <a:t>implement</a:t>
            </a:r>
            <a:r>
              <a:rPr lang="de-DE" sz="1300" dirty="0"/>
              <a:t> </a:t>
            </a:r>
            <a:r>
              <a:rPr lang="de-DE" sz="1300" dirty="0" err="1"/>
              <a:t>changes</a:t>
            </a:r>
            <a:r>
              <a:rPr lang="de-DE" sz="1300" dirty="0"/>
              <a:t>?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de-DE" sz="1200" dirty="0"/>
              <a:t>Extension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NeXus</a:t>
            </a:r>
            <a:r>
              <a:rPr lang="de-DE" sz="1200" dirty="0"/>
              <a:t> </a:t>
            </a:r>
            <a:r>
              <a:rPr lang="de-DE" sz="1200" dirty="0" err="1"/>
              <a:t>standard</a:t>
            </a:r>
            <a:r>
              <a:rPr lang="de-DE" sz="1200" dirty="0"/>
              <a:t>:</a:t>
            </a:r>
            <a:endParaRPr lang="en-US" sz="1200" b="0" i="0" u="none" strike="noStrike" baseline="0" dirty="0"/>
          </a:p>
          <a:p>
            <a:pPr marL="350838" lvl="1" indent="-171450">
              <a:lnSpc>
                <a:spcPct val="150000"/>
              </a:lnSpc>
            </a:pPr>
            <a:r>
              <a:rPr lang="en-US" sz="1200" dirty="0"/>
              <a:t>NXDL description of changes</a:t>
            </a:r>
          </a:p>
          <a:p>
            <a:pPr marL="350838" lvl="1" indent="-171450">
              <a:lnSpc>
                <a:spcPct val="150000"/>
              </a:lnSpc>
            </a:pPr>
            <a:r>
              <a:rPr lang="en-US" sz="1200" b="0" i="0" u="none" strike="noStrike" baseline="0" dirty="0"/>
              <a:t>Proposal to NIAC through representatives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de-DE" sz="1200" dirty="0" err="1"/>
              <a:t>Meanwhile</a:t>
            </a:r>
            <a:r>
              <a:rPr lang="de-DE" sz="1200" dirty="0"/>
              <a:t>:</a:t>
            </a:r>
          </a:p>
          <a:p>
            <a:pPr marL="350838" lvl="1" indent="-171450">
              <a:lnSpc>
                <a:spcPct val="150000"/>
              </a:lnSpc>
            </a:pPr>
            <a:r>
              <a:rPr lang="de-DE" sz="1200" dirty="0" err="1"/>
              <a:t>Make</a:t>
            </a:r>
            <a:r>
              <a:rPr lang="de-DE" sz="1200" dirty="0"/>
              <a:t> </a:t>
            </a:r>
            <a:r>
              <a:rPr lang="de-DE" sz="1200" dirty="0" err="1"/>
              <a:t>modified</a:t>
            </a:r>
            <a:r>
              <a:rPr lang="de-DE" sz="1200" dirty="0"/>
              <a:t> NXDL </a:t>
            </a:r>
            <a:r>
              <a:rPr lang="de-DE" sz="1200" dirty="0" err="1"/>
              <a:t>available</a:t>
            </a:r>
            <a:r>
              <a:rPr lang="de-DE" sz="1200" dirty="0"/>
              <a:t> via PID</a:t>
            </a:r>
            <a:br>
              <a:rPr lang="de-DE" sz="1200" dirty="0"/>
            </a:br>
            <a:r>
              <a:rPr lang="de-DE" sz="1200" dirty="0"/>
              <a:t>(e.g. at </a:t>
            </a:r>
            <a:r>
              <a:rPr lang="de-DE" sz="1200" dirty="0" err="1"/>
              <a:t>Zenodo</a:t>
            </a:r>
            <a:r>
              <a:rPr lang="de-DE" sz="1200" dirty="0"/>
              <a:t>)</a:t>
            </a:r>
          </a:p>
          <a:p>
            <a:pPr marL="350838" lvl="1" indent="-171450">
              <a:lnSpc>
                <a:spcPct val="150000"/>
              </a:lnSpc>
            </a:pPr>
            <a:r>
              <a:rPr lang="de-DE" sz="1200" dirty="0" err="1"/>
              <a:t>Refer</a:t>
            </a:r>
            <a:r>
              <a:rPr lang="de-DE" sz="1200" dirty="0"/>
              <a:t> </a:t>
            </a:r>
            <a:r>
              <a:rPr lang="de-DE" sz="1200" dirty="0" err="1"/>
              <a:t>from</a:t>
            </a:r>
            <a:r>
              <a:rPr lang="de-DE" sz="1200" dirty="0"/>
              <a:t> </a:t>
            </a:r>
            <a:r>
              <a:rPr lang="de-DE" sz="1200" dirty="0" err="1"/>
              <a:t>NeXus</a:t>
            </a:r>
            <a:r>
              <a:rPr lang="de-DE" sz="1200" dirty="0"/>
              <a:t> </a:t>
            </a:r>
            <a:r>
              <a:rPr lang="de-DE" sz="1200" dirty="0" err="1"/>
              <a:t>field</a:t>
            </a:r>
            <a:r>
              <a:rPr lang="de-DE" sz="1200" dirty="0"/>
              <a:t> ‚</a:t>
            </a:r>
            <a:r>
              <a:rPr lang="de-DE" sz="1200" dirty="0" err="1"/>
              <a:t>definition_local</a:t>
            </a:r>
            <a:r>
              <a:rPr lang="de-DE" sz="1200" dirty="0"/>
              <a:t>‘</a:t>
            </a:r>
            <a:br>
              <a:rPr lang="de-DE" sz="1200" dirty="0"/>
            </a:b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modified</a:t>
            </a:r>
            <a:r>
              <a:rPr lang="de-DE" sz="1200" dirty="0"/>
              <a:t> NXDL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DBA75B9-92AF-7D71-142F-6EA8CA5D8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6283" y="1721720"/>
            <a:ext cx="4122430" cy="2785378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&lt;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definition </a:t>
            </a:r>
            <a:r>
              <a:rPr kumimoji="0" lang="en-US" altLang="en-US" sz="7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</a:rPr>
              <a:t>xmlns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="http://definition.nexusformat.org/</a:t>
            </a:r>
            <a:r>
              <a:rPr kumimoji="0" lang="en-US" altLang="en-US" sz="7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</a:rPr>
              <a:t>nxdl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/3.1"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category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="base"</a:t>
            </a:r>
            <a:b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</a:b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    </a:t>
            </a:r>
            <a:r>
              <a:rPr kumimoji="0" lang="en-US" altLang="en-US" sz="7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</a:rPr>
              <a:t>xmlns:</a:t>
            </a:r>
            <a:r>
              <a:rPr kumimoji="0" lang="en-US" altLang="en-US" sz="7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</a:rPr>
              <a:t>xsi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="http://www.w3.org/2001/XMLSchema-instance"</a:t>
            </a:r>
            <a:b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</a:b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    </a:t>
            </a:r>
            <a:r>
              <a:rPr kumimoji="0" lang="en-US" altLang="en-US" sz="7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</a:rPr>
              <a:t>xsi</a:t>
            </a:r>
            <a:r>
              <a:rPr kumimoji="0" lang="en-US" altLang="en-US" sz="7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</a:rPr>
              <a:t>:schemaLocation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="http://definition.nexusformat.org/</a:t>
            </a:r>
            <a:r>
              <a:rPr kumimoji="0" lang="en-US" altLang="en-US" sz="7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</a:rPr>
              <a:t>nxdl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/3.1 ../nxdl.xsd"</a:t>
            </a:r>
            <a:b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</a:b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   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name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</a:t>
            </a:r>
            <a:r>
              <a:rPr kumimoji="0" lang="en-US" altLang="en-US" sz="7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</a:rPr>
              <a:t>NXenvironment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 </a:t>
            </a:r>
            <a:b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</a:b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  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type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="group"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extends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</a:t>
            </a:r>
            <a:r>
              <a:rPr kumimoji="0" lang="en-US" altLang="en-US" sz="7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</a:rPr>
              <a:t>NXobject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doc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&gt;Parameters for controlling external conditions&lt;/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doc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field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name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="name"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    &lt;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doc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&gt;Apparatus identification code/model number; e.g. OC100 011&lt;/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doc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&lt;/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field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field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name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</a:t>
            </a:r>
            <a:r>
              <a:rPr kumimoji="0" lang="en-US" altLang="en-US" sz="7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</a:rPr>
              <a:t>short_name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    &lt;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doc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&gt;Alternative short name, perhaps for dashboard display like a present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Seblock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name&lt;/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doc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&lt;/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field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field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name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="type"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    &lt;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doc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&gt;Type of apparatus. This could be the SE codes in scheduling database; e.g. OC/100&lt;/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doc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&lt;/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field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field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name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="description"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    &lt;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doc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&gt;Description of the apparatus; e.g. 100mm bore orange cryostat with Roots pump&lt;/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doc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&lt;/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field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field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name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="program"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    &lt;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doc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&gt;Program controlling the apparatus; e.g. LabView VI name&lt;/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doc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&lt;/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field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group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name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="position"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type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="</a:t>
            </a:r>
            <a:r>
              <a:rPr kumimoji="0" lang="en-US" altLang="en-US" sz="7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</a:rPr>
              <a:t>NXgeometry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412A1B-35EC-F4C0-0A20-8FC759F25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70" y="1322313"/>
            <a:ext cx="1690688" cy="676275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44ACC43-B833-E03D-8C9B-71F77CFE3A26}"/>
              </a:ext>
            </a:extLst>
          </p:cNvPr>
          <p:cNvGrpSpPr/>
          <p:nvPr/>
        </p:nvGrpSpPr>
        <p:grpSpPr>
          <a:xfrm>
            <a:off x="4155576" y="2901002"/>
            <a:ext cx="3856308" cy="1808879"/>
            <a:chOff x="3865292" y="2784890"/>
            <a:chExt cx="3856308" cy="1808879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A7E23288-0550-1803-39DD-7E5451991417}"/>
                </a:ext>
              </a:extLst>
            </p:cNvPr>
            <p:cNvSpPr/>
            <p:nvPr/>
          </p:nvSpPr>
          <p:spPr>
            <a:xfrm>
              <a:off x="3865292" y="2784890"/>
              <a:ext cx="3856308" cy="180887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outerShdw blurRad="50800" dist="38100" dir="54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66D3F7EE-CF91-DC40-85E0-52F81FB90F12}"/>
                </a:ext>
              </a:extLst>
            </p:cNvPr>
            <p:cNvGrpSpPr/>
            <p:nvPr/>
          </p:nvGrpSpPr>
          <p:grpSpPr>
            <a:xfrm>
              <a:off x="3894320" y="2827334"/>
              <a:ext cx="3775479" cy="1730148"/>
              <a:chOff x="1304521" y="584881"/>
              <a:chExt cx="3775479" cy="1730148"/>
            </a:xfrm>
          </p:grpSpPr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BFE30B99-166A-F349-460F-BC3F2E1B06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684" t="62646" r="53969" b="11394"/>
              <a:stretch/>
            </p:blipFill>
            <p:spPr>
              <a:xfrm>
                <a:off x="1482045" y="979717"/>
                <a:ext cx="3597955" cy="1335312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5ACFCA56-DDD8-498C-8CAB-1D3C74B106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705" t="17213" r="67778" b="79299"/>
              <a:stretch/>
            </p:blipFill>
            <p:spPr>
              <a:xfrm>
                <a:off x="1304521" y="584881"/>
                <a:ext cx="2516088" cy="179387"/>
              </a:xfrm>
              <a:prstGeom prst="rect">
                <a:avLst/>
              </a:prstGeom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7D9674EB-ADE6-8C8E-8D9C-B0FF01100F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705" t="48518" r="67778" b="49136"/>
              <a:stretch/>
            </p:blipFill>
            <p:spPr>
              <a:xfrm>
                <a:off x="1309329" y="822784"/>
                <a:ext cx="2516088" cy="120645"/>
              </a:xfrm>
              <a:prstGeom prst="rect">
                <a:avLst/>
              </a:prstGeom>
            </p:spPr>
          </p:pic>
        </p:grpSp>
      </p:grp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9BA4740-9D03-125A-F283-64996BD674E2}"/>
              </a:ext>
            </a:extLst>
          </p:cNvPr>
          <p:cNvCxnSpPr>
            <a:cxnSpLocks/>
          </p:cNvCxnSpPr>
          <p:nvPr/>
        </p:nvCxnSpPr>
        <p:spPr>
          <a:xfrm flipH="1">
            <a:off x="5225143" y="2060115"/>
            <a:ext cx="1436364" cy="2329385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DF4AFA8-37F4-1769-47F3-CDF5D240A085}"/>
              </a:ext>
            </a:extLst>
          </p:cNvPr>
          <p:cNvCxnSpPr>
            <a:cxnSpLocks/>
          </p:cNvCxnSpPr>
          <p:nvPr/>
        </p:nvCxnSpPr>
        <p:spPr>
          <a:xfrm flipH="1">
            <a:off x="5588000" y="1857829"/>
            <a:ext cx="1073507" cy="573314"/>
          </a:xfrm>
          <a:prstGeom prst="straightConnector1">
            <a:avLst/>
          </a:prstGeom>
          <a:ln w="25400">
            <a:headEnd type="triangle"/>
            <a:tailEnd type="oval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570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B0AFE1F-A8D7-DB9E-7D2D-5FF171C28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CECDBC-DD41-2E4D-8AE9-CBB80FA53324}" type="slidenum">
              <a:rPr kumimoji="0" lang="en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864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DE" sz="1000" b="0" i="0" u="none" strike="noStrike" kern="1200" cap="none" spc="0" normalizeH="0" baseline="0" noProof="0" dirty="0">
              <a:ln>
                <a:noFill/>
              </a:ln>
              <a:solidFill>
                <a:srgbClr val="002864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D13876-0678-5CB8-CB51-4948C9F25D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70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D76A5-E140-4723-F1F1-5FBE83B8D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8900A9C6-E00F-6104-87D2-71F60EEED6E5}"/>
              </a:ext>
            </a:extLst>
          </p:cNvPr>
          <p:cNvSpPr txBox="1">
            <a:spLocks/>
          </p:cNvSpPr>
          <p:nvPr/>
        </p:nvSpPr>
        <p:spPr bwMode="auto">
          <a:xfrm>
            <a:off x="262711" y="104355"/>
            <a:ext cx="7886700" cy="68763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 cap="none" baseline="0">
                <a:solidFill>
                  <a:srgbClr val="0028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SECoP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: </a:t>
            </a: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Meaning</a:t>
            </a:r>
            <a:endParaRPr kumimoji="0" lang="de-DE" sz="2000" i="0" u="none" strike="noStrike" kern="1200" cap="none" spc="0" normalizeH="0" baseline="0" noProof="0" dirty="0">
              <a:ln>
                <a:noFill/>
              </a:ln>
              <a:solidFill>
                <a:srgbClr val="00286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7117BB1-B1A9-FB84-3E85-71CE132E8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03" y="969496"/>
            <a:ext cx="5751896" cy="2314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Each module defines what it does: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"meaning": 	{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/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"key": “sample temperature",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/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"link": "http://purl.allotrope.org/ontologies/result#AFR_0002149 ",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/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"function":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temperature_regulation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",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    "importance": 20,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   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belongs_to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": "sample" }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04A786A-ECED-5A19-329A-D87B7989D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511" y="4712613"/>
            <a:ext cx="4136069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Rules: 	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Parameter or module property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All fields are optional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“Link” points to a specific entry, key is just an additional information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“Importance” is valid for both “function” and vocabulary “link”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49A212-F614-2A47-BFB5-A7394AC58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1" t="13657" r="45555" b="46667"/>
          <a:stretch/>
        </p:blipFill>
        <p:spPr>
          <a:xfrm>
            <a:off x="3969650" y="2394025"/>
            <a:ext cx="4872701" cy="2314544"/>
          </a:xfrm>
          <a:prstGeom prst="rect">
            <a:avLst/>
          </a:prstGeom>
          <a:ln w="34925">
            <a:solidFill>
              <a:schemeClr val="accent1">
                <a:shade val="95000"/>
                <a:satMod val="105000"/>
              </a:schemeClr>
            </a:solidFill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269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D76A5-E140-4723-F1F1-5FBE83B8D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3_16">
            <a:extLst>
              <a:ext uri="{FF2B5EF4-FFF2-40B4-BE49-F238E27FC236}">
                <a16:creationId xmlns:a16="http://schemas.microsoft.com/office/drawing/2014/main" id="{34E4DC29-1EDE-56BE-BC88-9FDA157FB2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49927" y="1432829"/>
            <a:ext cx="1207062" cy="169277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100" dirty="0"/>
              <a:t>Experiment Control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900A9C6-E00F-6104-87D2-71F60EEED6E5}"/>
              </a:ext>
            </a:extLst>
          </p:cNvPr>
          <p:cNvSpPr txBox="1">
            <a:spLocks/>
          </p:cNvSpPr>
          <p:nvPr/>
        </p:nvSpPr>
        <p:spPr bwMode="auto">
          <a:xfrm>
            <a:off x="262711" y="104355"/>
            <a:ext cx="7886700" cy="68763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 cap="none" baseline="0">
                <a:solidFill>
                  <a:srgbClr val="0028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ample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nvironment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mmunication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rotocol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C6936AD-59BA-9167-9550-8F04DAEB5E36}"/>
              </a:ext>
            </a:extLst>
          </p:cNvPr>
          <p:cNvGrpSpPr/>
          <p:nvPr/>
        </p:nvGrpSpPr>
        <p:grpSpPr>
          <a:xfrm>
            <a:off x="2171011" y="999080"/>
            <a:ext cx="4750392" cy="1182160"/>
            <a:chOff x="2171011" y="999080"/>
            <a:chExt cx="4750392" cy="1182160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5294286E-4A2C-B7CB-7FC6-637CCC807434}"/>
                </a:ext>
              </a:extLst>
            </p:cNvPr>
            <p:cNvGrpSpPr/>
            <p:nvPr/>
          </p:nvGrpSpPr>
          <p:grpSpPr>
            <a:xfrm>
              <a:off x="2171011" y="1016520"/>
              <a:ext cx="2125180" cy="1039190"/>
              <a:chOff x="2171011" y="1016520"/>
              <a:chExt cx="2125180" cy="1039190"/>
            </a:xfrm>
          </p:grpSpPr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31CD1A3F-4373-4A0E-82A8-2BBE25D50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8489" y="1016520"/>
                <a:ext cx="1317702" cy="1039190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79C59F8C-F71C-144C-7C13-4DFD5C9CE5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5635" t="39365" r="35556" b="29877"/>
              <a:stretch/>
            </p:blipFill>
            <p:spPr>
              <a:xfrm>
                <a:off x="2171011" y="1149573"/>
                <a:ext cx="1348753" cy="809995"/>
              </a:xfrm>
              <a:prstGeom prst="rect">
                <a:avLst/>
              </a:prstGeom>
            </p:spPr>
          </p:pic>
        </p:grp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29AA8335-1AC8-221C-9281-2F37DC60B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311" y="999080"/>
              <a:ext cx="945727" cy="1182160"/>
            </a:xfrm>
            <a:prstGeom prst="rect">
              <a:avLst/>
            </a:prstGeom>
            <a:effectLst>
              <a:outerShdw blurRad="50800" dist="63500" dir="5400000" sx="98000" sy="98000" algn="ctr" rotWithShape="0">
                <a:srgbClr val="000000">
                  <a:alpha val="77000"/>
                </a:srgbClr>
              </a:outerShdw>
            </a:effectLst>
          </p:spPr>
        </p:pic>
        <p:pic>
          <p:nvPicPr>
            <p:cNvPr id="26" name="Grafik 3" descr="eingesteckt ausgesteckt mit einfarbiger Füllung">
              <a:extLst>
                <a:ext uri="{FF2B5EF4-FFF2-40B4-BE49-F238E27FC236}">
                  <a16:creationId xmlns:a16="http://schemas.microsoft.com/office/drawing/2014/main" id="{4815AD7A-E737-DE13-9C25-1BE6267B5A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4439680" y="1329979"/>
              <a:ext cx="412272" cy="412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Inhaltsplatzhalter 3_16">
              <a:extLst>
                <a:ext uri="{FF2B5EF4-FFF2-40B4-BE49-F238E27FC236}">
                  <a16:creationId xmlns:a16="http://schemas.microsoft.com/office/drawing/2014/main" id="{C9591718-F319-A244-1688-F183B0A9D2DC}"/>
                </a:ext>
              </a:extLst>
            </p:cNvPr>
            <p:cNvSpPr txBox="1">
              <a:spLocks/>
            </p:cNvSpPr>
            <p:nvPr/>
          </p:nvSpPr>
          <p:spPr>
            <a:xfrm>
              <a:off x="5611749" y="1432828"/>
              <a:ext cx="1309654" cy="169277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spAutoFit/>
            </a:bodyPr>
            <a:lstStyle>
              <a:lvl1pPr marL="180975" indent="-180975" algn="l" defTabSz="180000" rtl="0" eaLnBrk="1" latinLnBrk="0" hangingPunct="1">
                <a:lnSpc>
                  <a:spcPts val="18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2864"/>
                </a:buClr>
                <a:buFont typeface="Arial" panose="020B0604020202020204" pitchFamily="34" charset="0"/>
                <a:buChar char="•"/>
                <a:tabLst>
                  <a:tab pos="180000" algn="l"/>
                  <a:tab pos="360000" algn="l"/>
                </a:tabLst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1pPr>
              <a:lvl2pPr marL="360363" indent="-179388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2pPr>
              <a:lvl3pPr marL="541338" indent="-18097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3pPr>
              <a:lvl4pPr marL="714375" indent="-17462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4pPr>
              <a:lvl5pPr marL="1000125" indent="-285750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de-DE" sz="1100" dirty="0"/>
                <a:t>Sample Environment</a:t>
              </a:r>
            </a:p>
          </p:txBody>
        </p:sp>
      </p:grpSp>
      <p:sp>
        <p:nvSpPr>
          <p:cNvPr id="44" name="Inhaltsplatzhalter 3_16">
            <a:extLst>
              <a:ext uri="{FF2B5EF4-FFF2-40B4-BE49-F238E27FC236}">
                <a16:creationId xmlns:a16="http://schemas.microsoft.com/office/drawing/2014/main" id="{34958BA3-6ACD-1A5B-B527-B3DB3BC9EF9F}"/>
              </a:ext>
            </a:extLst>
          </p:cNvPr>
          <p:cNvSpPr txBox="1">
            <a:spLocks/>
          </p:cNvSpPr>
          <p:nvPr/>
        </p:nvSpPr>
        <p:spPr>
          <a:xfrm>
            <a:off x="749862" y="2753310"/>
            <a:ext cx="1207125" cy="338554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marL="180975" indent="-180975" algn="l" defTabSz="180000" rtl="0" eaLnBrk="1" latinLnBrk="0" hangingPunct="1">
              <a:lnSpc>
                <a:spcPts val="1800"/>
              </a:lnSpc>
              <a:spcBef>
                <a:spcPts val="1100"/>
              </a:spcBef>
              <a:spcAft>
                <a:spcPts val="0"/>
              </a:spcAft>
              <a:buClr>
                <a:srgbClr val="002864"/>
              </a:buClr>
              <a:buFont typeface="Arial" panose="020B0604020202020204" pitchFamily="34" charset="0"/>
              <a:buChar char="•"/>
              <a:tabLst>
                <a:tab pos="180000" algn="l"/>
                <a:tab pos="360000" algn="l"/>
              </a:tabLst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3pPr>
            <a:lvl4pPr marL="714375" indent="-17462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4pPr>
            <a:lvl5pPr marL="1000125" indent="-285750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100" dirty="0"/>
              <a:t>Experiment Control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100" dirty="0"/>
              <a:t>+ </a:t>
            </a:r>
            <a:r>
              <a:rPr lang="de-DE" sz="1100" dirty="0" err="1"/>
              <a:t>SECoP</a:t>
            </a:r>
            <a:r>
              <a:rPr lang="de-DE" sz="1100" dirty="0"/>
              <a:t> Client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B4022A60-E41F-CDBB-23F9-ED18A69B417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8" b="20230"/>
          <a:stretch/>
        </p:blipFill>
        <p:spPr>
          <a:xfrm>
            <a:off x="1034930" y="1057908"/>
            <a:ext cx="636990" cy="338554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E3C90243-EB56-6A87-BCF5-8DDC21D3D9D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8" b="20230"/>
          <a:stretch/>
        </p:blipFill>
        <p:spPr>
          <a:xfrm>
            <a:off x="1034930" y="2344542"/>
            <a:ext cx="636990" cy="338554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714411F-1E9E-DD9B-61B0-923774ED173A}"/>
              </a:ext>
            </a:extLst>
          </p:cNvPr>
          <p:cNvSpPr/>
          <p:nvPr/>
        </p:nvSpPr>
        <p:spPr>
          <a:xfrm>
            <a:off x="399143" y="856343"/>
            <a:ext cx="6959600" cy="137067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DA13996-D9D7-3561-7912-4A2556649236}"/>
              </a:ext>
            </a:extLst>
          </p:cNvPr>
          <p:cNvGrpSpPr/>
          <p:nvPr/>
        </p:nvGrpSpPr>
        <p:grpSpPr>
          <a:xfrm>
            <a:off x="2171011" y="2227022"/>
            <a:ext cx="5941512" cy="1182160"/>
            <a:chOff x="2171011" y="2227022"/>
            <a:chExt cx="5941512" cy="1182160"/>
          </a:xfrm>
        </p:grpSpPr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3F502AC6-BF4D-2738-A7A5-4C283C5B34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2502" y="2814812"/>
              <a:ext cx="509886" cy="6579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965487EF-F7E3-D588-48CD-37399B50C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63217" y="2619830"/>
              <a:ext cx="274036" cy="396546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D256C9D7-E555-27E1-918F-727AFEB49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958" y="2227022"/>
              <a:ext cx="945727" cy="1182160"/>
            </a:xfrm>
            <a:prstGeom prst="rect">
              <a:avLst/>
            </a:prstGeom>
            <a:effectLst>
              <a:outerShdw blurRad="50800" dist="63500" dir="5400000" sx="98000" sy="98000" algn="ctr" rotWithShape="0">
                <a:srgbClr val="000000">
                  <a:alpha val="77000"/>
                </a:srgbClr>
              </a:outerShdw>
            </a:effectLst>
          </p:spPr>
        </p:pic>
        <p:pic>
          <p:nvPicPr>
            <p:cNvPr id="40" name="Grafik 3" descr="eingesteckt ausgesteckt mit einfarbiger Füllung">
              <a:extLst>
                <a:ext uri="{FF2B5EF4-FFF2-40B4-BE49-F238E27FC236}">
                  <a16:creationId xmlns:a16="http://schemas.microsoft.com/office/drawing/2014/main" id="{921B5B56-3007-4D7B-4CA1-DBF8DC12ED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4425788" y="2611966"/>
              <a:ext cx="412272" cy="412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Inhaltsplatzhalter 3_16">
              <a:extLst>
                <a:ext uri="{FF2B5EF4-FFF2-40B4-BE49-F238E27FC236}">
                  <a16:creationId xmlns:a16="http://schemas.microsoft.com/office/drawing/2014/main" id="{5CDDED75-9231-5B37-1BB9-24B50879D9F2}"/>
                </a:ext>
              </a:extLst>
            </p:cNvPr>
            <p:cNvSpPr txBox="1">
              <a:spLocks/>
            </p:cNvSpPr>
            <p:nvPr/>
          </p:nvSpPr>
          <p:spPr>
            <a:xfrm>
              <a:off x="6336396" y="2636880"/>
              <a:ext cx="1776127" cy="338554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spAutoFit/>
            </a:bodyPr>
            <a:lstStyle>
              <a:lvl1pPr marL="180975" indent="-180975" algn="l" defTabSz="180000" rtl="0" eaLnBrk="1" latinLnBrk="0" hangingPunct="1">
                <a:lnSpc>
                  <a:spcPts val="18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2864"/>
                </a:buClr>
                <a:buFont typeface="Arial" panose="020B0604020202020204" pitchFamily="34" charset="0"/>
                <a:buChar char="•"/>
                <a:tabLst>
                  <a:tab pos="180000" algn="l"/>
                  <a:tab pos="360000" algn="l"/>
                </a:tabLst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1pPr>
              <a:lvl2pPr marL="360363" indent="-179388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2pPr>
              <a:lvl3pPr marL="541338" indent="-18097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3pPr>
              <a:lvl4pPr marL="714375" indent="-17462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4pPr>
              <a:lvl5pPr marL="1000125" indent="-285750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de-DE" sz="1100" dirty="0"/>
                <a:t>Sample Environment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de-DE" sz="1100" dirty="0"/>
                <a:t>+ </a:t>
              </a:r>
              <a:r>
                <a:rPr lang="de-DE" sz="1100" dirty="0" err="1"/>
                <a:t>SECoP</a:t>
              </a:r>
              <a:r>
                <a:rPr lang="de-DE" sz="1100" dirty="0"/>
                <a:t> Server (</a:t>
              </a:r>
              <a:r>
                <a:rPr lang="de-DE" sz="1100" dirty="0" err="1"/>
                <a:t>SECnode</a:t>
              </a:r>
              <a:r>
                <a:rPr lang="de-DE" sz="1100" dirty="0"/>
                <a:t>)</a:t>
              </a:r>
            </a:p>
          </p:txBody>
        </p:sp>
        <p:sp>
          <p:nvSpPr>
            <p:cNvPr id="45" name="Inhaltsplatzhalter 3_16">
              <a:extLst>
                <a:ext uri="{FF2B5EF4-FFF2-40B4-BE49-F238E27FC236}">
                  <a16:creationId xmlns:a16="http://schemas.microsoft.com/office/drawing/2014/main" id="{20C59C23-B05B-B8B1-2B5B-A139EA5A1987}"/>
                </a:ext>
              </a:extLst>
            </p:cNvPr>
            <p:cNvSpPr txBox="1">
              <a:spLocks/>
            </p:cNvSpPr>
            <p:nvPr/>
          </p:nvSpPr>
          <p:spPr>
            <a:xfrm>
              <a:off x="4413380" y="2514636"/>
              <a:ext cx="464871" cy="169277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spAutoFit/>
            </a:bodyPr>
            <a:lstStyle>
              <a:lvl1pPr marL="180975" indent="-180975" algn="l" defTabSz="180000" rtl="0" eaLnBrk="1" latinLnBrk="0" hangingPunct="1">
                <a:lnSpc>
                  <a:spcPts val="18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2864"/>
                </a:buClr>
                <a:buFont typeface="Arial" panose="020B0604020202020204" pitchFamily="34" charset="0"/>
                <a:buChar char="•"/>
                <a:tabLst>
                  <a:tab pos="180000" algn="l"/>
                  <a:tab pos="360000" algn="l"/>
                </a:tabLst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1pPr>
              <a:lvl2pPr marL="360363" indent="-179388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2pPr>
              <a:lvl3pPr marL="541338" indent="-18097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3pPr>
              <a:lvl4pPr marL="714375" indent="-17462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4pPr>
              <a:lvl5pPr marL="1000125" indent="-285750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de-DE" sz="1100" dirty="0" err="1"/>
                <a:t>SECoP</a:t>
              </a:r>
              <a:endParaRPr lang="de-DE" sz="1100" dirty="0"/>
            </a:p>
          </p:txBody>
        </p: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817EF48F-D6AE-974D-7252-A108163C492D}"/>
                </a:ext>
              </a:extLst>
            </p:cNvPr>
            <p:cNvGrpSpPr/>
            <p:nvPr/>
          </p:nvGrpSpPr>
          <p:grpSpPr>
            <a:xfrm>
              <a:off x="2171011" y="2316783"/>
              <a:ext cx="2125180" cy="1039190"/>
              <a:chOff x="2171011" y="1016520"/>
              <a:chExt cx="2125180" cy="1039190"/>
            </a:xfrm>
          </p:grpSpPr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0A398A73-F1E3-81FC-B257-0E6CEB05F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8489" y="1016520"/>
                <a:ext cx="1317702" cy="1039190"/>
              </a:xfrm>
              <a:prstGeom prst="rect">
                <a:avLst/>
              </a:prstGeom>
            </p:spPr>
          </p:pic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62C75112-F9FE-E167-8765-E2F7E24DB8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5635" t="39365" r="35556" b="29877"/>
              <a:stretch/>
            </p:blipFill>
            <p:spPr>
              <a:xfrm>
                <a:off x="2171011" y="1149573"/>
                <a:ext cx="1348753" cy="80999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591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D76A5-E140-4723-F1F1-5FBE83B8D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3_16">
            <a:extLst>
              <a:ext uri="{FF2B5EF4-FFF2-40B4-BE49-F238E27FC236}">
                <a16:creationId xmlns:a16="http://schemas.microsoft.com/office/drawing/2014/main" id="{34E4DC29-1EDE-56BE-BC88-9FDA157FB2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49927" y="1432829"/>
            <a:ext cx="1207062" cy="169277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100" dirty="0"/>
              <a:t>Experiment Control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900A9C6-E00F-6104-87D2-71F60EEED6E5}"/>
              </a:ext>
            </a:extLst>
          </p:cNvPr>
          <p:cNvSpPr txBox="1">
            <a:spLocks/>
          </p:cNvSpPr>
          <p:nvPr/>
        </p:nvSpPr>
        <p:spPr bwMode="auto">
          <a:xfrm>
            <a:off x="262711" y="104355"/>
            <a:ext cx="7886700" cy="68763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 cap="none" baseline="0">
                <a:solidFill>
                  <a:srgbClr val="0028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ample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nvironment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mmunication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rotocol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C6936AD-59BA-9167-9550-8F04DAEB5E36}"/>
              </a:ext>
            </a:extLst>
          </p:cNvPr>
          <p:cNvGrpSpPr/>
          <p:nvPr/>
        </p:nvGrpSpPr>
        <p:grpSpPr>
          <a:xfrm>
            <a:off x="2171011" y="999080"/>
            <a:ext cx="4750392" cy="1182160"/>
            <a:chOff x="2171011" y="999080"/>
            <a:chExt cx="4750392" cy="1182160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5294286E-4A2C-B7CB-7FC6-637CCC807434}"/>
                </a:ext>
              </a:extLst>
            </p:cNvPr>
            <p:cNvGrpSpPr/>
            <p:nvPr/>
          </p:nvGrpSpPr>
          <p:grpSpPr>
            <a:xfrm>
              <a:off x="2171011" y="1016520"/>
              <a:ext cx="2125180" cy="1039190"/>
              <a:chOff x="2171011" y="1016520"/>
              <a:chExt cx="2125180" cy="1039190"/>
            </a:xfrm>
          </p:grpSpPr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31CD1A3F-4373-4A0E-82A8-2BBE25D50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8489" y="1016520"/>
                <a:ext cx="1317702" cy="1039190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79C59F8C-F71C-144C-7C13-4DFD5C9CE5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5635" t="39365" r="35556" b="29877"/>
              <a:stretch/>
            </p:blipFill>
            <p:spPr>
              <a:xfrm>
                <a:off x="2171011" y="1149573"/>
                <a:ext cx="1348753" cy="809995"/>
              </a:xfrm>
              <a:prstGeom prst="rect">
                <a:avLst/>
              </a:prstGeom>
            </p:spPr>
          </p:pic>
        </p:grp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29AA8335-1AC8-221C-9281-2F37DC60B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311" y="999080"/>
              <a:ext cx="945727" cy="1182160"/>
            </a:xfrm>
            <a:prstGeom prst="rect">
              <a:avLst/>
            </a:prstGeom>
            <a:effectLst>
              <a:outerShdw blurRad="50800" dist="63500" dir="5400000" sx="98000" sy="98000" algn="ctr" rotWithShape="0">
                <a:srgbClr val="000000">
                  <a:alpha val="77000"/>
                </a:srgbClr>
              </a:outerShdw>
            </a:effectLst>
          </p:spPr>
        </p:pic>
        <p:pic>
          <p:nvPicPr>
            <p:cNvPr id="26" name="Grafik 3" descr="eingesteckt ausgesteckt mit einfarbiger Füllung">
              <a:extLst>
                <a:ext uri="{FF2B5EF4-FFF2-40B4-BE49-F238E27FC236}">
                  <a16:creationId xmlns:a16="http://schemas.microsoft.com/office/drawing/2014/main" id="{4815AD7A-E737-DE13-9C25-1BE6267B5A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4439680" y="1329979"/>
              <a:ext cx="412272" cy="412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Inhaltsplatzhalter 3_16">
              <a:extLst>
                <a:ext uri="{FF2B5EF4-FFF2-40B4-BE49-F238E27FC236}">
                  <a16:creationId xmlns:a16="http://schemas.microsoft.com/office/drawing/2014/main" id="{C9591718-F319-A244-1688-F183B0A9D2DC}"/>
                </a:ext>
              </a:extLst>
            </p:cNvPr>
            <p:cNvSpPr txBox="1">
              <a:spLocks/>
            </p:cNvSpPr>
            <p:nvPr/>
          </p:nvSpPr>
          <p:spPr>
            <a:xfrm>
              <a:off x="5611749" y="1432828"/>
              <a:ext cx="1309654" cy="169277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spAutoFit/>
            </a:bodyPr>
            <a:lstStyle>
              <a:lvl1pPr marL="180975" indent="-180975" algn="l" defTabSz="180000" rtl="0" eaLnBrk="1" latinLnBrk="0" hangingPunct="1">
                <a:lnSpc>
                  <a:spcPts val="18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2864"/>
                </a:buClr>
                <a:buFont typeface="Arial" panose="020B0604020202020204" pitchFamily="34" charset="0"/>
                <a:buChar char="•"/>
                <a:tabLst>
                  <a:tab pos="180000" algn="l"/>
                  <a:tab pos="360000" algn="l"/>
                </a:tabLst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1pPr>
              <a:lvl2pPr marL="360363" indent="-179388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2pPr>
              <a:lvl3pPr marL="541338" indent="-18097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3pPr>
              <a:lvl4pPr marL="714375" indent="-17462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4pPr>
              <a:lvl5pPr marL="1000125" indent="-285750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de-DE" sz="1100" dirty="0"/>
                <a:t>Sample Environment</a:t>
              </a:r>
            </a:p>
          </p:txBody>
        </p:sp>
      </p:grpSp>
      <p:sp>
        <p:nvSpPr>
          <p:cNvPr id="44" name="Inhaltsplatzhalter 3_16">
            <a:extLst>
              <a:ext uri="{FF2B5EF4-FFF2-40B4-BE49-F238E27FC236}">
                <a16:creationId xmlns:a16="http://schemas.microsoft.com/office/drawing/2014/main" id="{34958BA3-6ACD-1A5B-B527-B3DB3BC9EF9F}"/>
              </a:ext>
            </a:extLst>
          </p:cNvPr>
          <p:cNvSpPr txBox="1">
            <a:spLocks/>
          </p:cNvSpPr>
          <p:nvPr/>
        </p:nvSpPr>
        <p:spPr>
          <a:xfrm>
            <a:off x="749862" y="2753310"/>
            <a:ext cx="1207125" cy="338554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marL="180975" indent="-180975" algn="l" defTabSz="180000" rtl="0" eaLnBrk="1" latinLnBrk="0" hangingPunct="1">
              <a:lnSpc>
                <a:spcPts val="1800"/>
              </a:lnSpc>
              <a:spcBef>
                <a:spcPts val="1100"/>
              </a:spcBef>
              <a:spcAft>
                <a:spcPts val="0"/>
              </a:spcAft>
              <a:buClr>
                <a:srgbClr val="002864"/>
              </a:buClr>
              <a:buFont typeface="Arial" panose="020B0604020202020204" pitchFamily="34" charset="0"/>
              <a:buChar char="•"/>
              <a:tabLst>
                <a:tab pos="180000" algn="l"/>
                <a:tab pos="360000" algn="l"/>
              </a:tabLst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3pPr>
            <a:lvl4pPr marL="714375" indent="-17462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4pPr>
            <a:lvl5pPr marL="1000125" indent="-285750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100" dirty="0"/>
              <a:t>Experiment Control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100" dirty="0"/>
              <a:t>+ </a:t>
            </a:r>
            <a:r>
              <a:rPr lang="de-DE" sz="1100" dirty="0" err="1"/>
              <a:t>SECoP</a:t>
            </a:r>
            <a:r>
              <a:rPr lang="de-DE" sz="1100" dirty="0"/>
              <a:t> Client</a:t>
            </a:r>
          </a:p>
        </p:txBody>
      </p:sp>
      <p:sp>
        <p:nvSpPr>
          <p:cNvPr id="46" name="Inhaltsplatzhalter 3_16">
            <a:extLst>
              <a:ext uri="{FF2B5EF4-FFF2-40B4-BE49-F238E27FC236}">
                <a16:creationId xmlns:a16="http://schemas.microsoft.com/office/drawing/2014/main" id="{0CE02086-9F3E-16A1-06FD-5B817C29F769}"/>
              </a:ext>
            </a:extLst>
          </p:cNvPr>
          <p:cNvSpPr txBox="1">
            <a:spLocks/>
          </p:cNvSpPr>
          <p:nvPr/>
        </p:nvSpPr>
        <p:spPr>
          <a:xfrm>
            <a:off x="749862" y="4039861"/>
            <a:ext cx="1207125" cy="338554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marL="180975" indent="-180975" algn="l" defTabSz="180000" rtl="0" eaLnBrk="1" latinLnBrk="0" hangingPunct="1">
              <a:lnSpc>
                <a:spcPts val="1800"/>
              </a:lnSpc>
              <a:spcBef>
                <a:spcPts val="1100"/>
              </a:spcBef>
              <a:spcAft>
                <a:spcPts val="0"/>
              </a:spcAft>
              <a:buClr>
                <a:srgbClr val="002864"/>
              </a:buClr>
              <a:buFont typeface="Arial" panose="020B0604020202020204" pitchFamily="34" charset="0"/>
              <a:buChar char="•"/>
              <a:tabLst>
                <a:tab pos="180000" algn="l"/>
                <a:tab pos="360000" algn="l"/>
              </a:tabLst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3pPr>
            <a:lvl4pPr marL="714375" indent="-17462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4pPr>
            <a:lvl5pPr marL="1000125" indent="-285750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100" dirty="0"/>
              <a:t>Experiment Control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100" dirty="0"/>
              <a:t>+ </a:t>
            </a:r>
            <a:r>
              <a:rPr lang="de-DE" sz="1100" dirty="0" err="1"/>
              <a:t>SECoP</a:t>
            </a:r>
            <a:r>
              <a:rPr lang="de-DE" sz="1100" dirty="0"/>
              <a:t> Client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B4022A60-E41F-CDBB-23F9-ED18A69B417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8" b="20230"/>
          <a:stretch/>
        </p:blipFill>
        <p:spPr>
          <a:xfrm>
            <a:off x="1034930" y="1057908"/>
            <a:ext cx="636990" cy="338554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E3C90243-EB56-6A87-BCF5-8DDC21D3D9D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8" b="20230"/>
          <a:stretch/>
        </p:blipFill>
        <p:spPr>
          <a:xfrm>
            <a:off x="1034930" y="2344542"/>
            <a:ext cx="636990" cy="338554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A1648399-D133-F2D9-0D20-2C636C70A07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02" y="3639482"/>
            <a:ext cx="772919" cy="389636"/>
          </a:xfrm>
          <a:prstGeom prst="rect">
            <a:avLst/>
          </a:prstGeom>
        </p:spPr>
      </p:pic>
      <p:sp>
        <p:nvSpPr>
          <p:cNvPr id="63" name="Bogen 62">
            <a:extLst>
              <a:ext uri="{FF2B5EF4-FFF2-40B4-BE49-F238E27FC236}">
                <a16:creationId xmlns:a16="http://schemas.microsoft.com/office/drawing/2014/main" id="{99A22757-1FC7-CADF-7607-2E0F291B5291}"/>
              </a:ext>
            </a:extLst>
          </p:cNvPr>
          <p:cNvSpPr/>
          <p:nvPr/>
        </p:nvSpPr>
        <p:spPr>
          <a:xfrm rot="2908892">
            <a:off x="6612853" y="2846185"/>
            <a:ext cx="1297451" cy="1225958"/>
          </a:xfrm>
          <a:prstGeom prst="arc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714411F-1E9E-DD9B-61B0-923774ED173A}"/>
              </a:ext>
            </a:extLst>
          </p:cNvPr>
          <p:cNvSpPr/>
          <p:nvPr/>
        </p:nvSpPr>
        <p:spPr>
          <a:xfrm>
            <a:off x="399143" y="856343"/>
            <a:ext cx="6959600" cy="137067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DA13996-D9D7-3561-7912-4A2556649236}"/>
              </a:ext>
            </a:extLst>
          </p:cNvPr>
          <p:cNvGrpSpPr/>
          <p:nvPr/>
        </p:nvGrpSpPr>
        <p:grpSpPr>
          <a:xfrm>
            <a:off x="2171011" y="2227022"/>
            <a:ext cx="5941512" cy="1182160"/>
            <a:chOff x="2171011" y="2227022"/>
            <a:chExt cx="5941512" cy="1182160"/>
          </a:xfrm>
        </p:grpSpPr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3F502AC6-BF4D-2738-A7A5-4C283C5B34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2502" y="2814812"/>
              <a:ext cx="509886" cy="6579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965487EF-F7E3-D588-48CD-37399B50C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63217" y="2619830"/>
              <a:ext cx="274036" cy="396546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D256C9D7-E555-27E1-918F-727AFEB49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958" y="2227022"/>
              <a:ext cx="945727" cy="1182160"/>
            </a:xfrm>
            <a:prstGeom prst="rect">
              <a:avLst/>
            </a:prstGeom>
            <a:effectLst>
              <a:outerShdw blurRad="50800" dist="63500" dir="5400000" sx="98000" sy="98000" algn="ctr" rotWithShape="0">
                <a:srgbClr val="000000">
                  <a:alpha val="77000"/>
                </a:srgbClr>
              </a:outerShdw>
            </a:effectLst>
          </p:spPr>
        </p:pic>
        <p:pic>
          <p:nvPicPr>
            <p:cNvPr id="40" name="Grafik 3" descr="eingesteckt ausgesteckt mit einfarbiger Füllung">
              <a:extLst>
                <a:ext uri="{FF2B5EF4-FFF2-40B4-BE49-F238E27FC236}">
                  <a16:creationId xmlns:a16="http://schemas.microsoft.com/office/drawing/2014/main" id="{921B5B56-3007-4D7B-4CA1-DBF8DC12ED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4425788" y="2611966"/>
              <a:ext cx="412272" cy="412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Inhaltsplatzhalter 3_16">
              <a:extLst>
                <a:ext uri="{FF2B5EF4-FFF2-40B4-BE49-F238E27FC236}">
                  <a16:creationId xmlns:a16="http://schemas.microsoft.com/office/drawing/2014/main" id="{5CDDED75-9231-5B37-1BB9-24B50879D9F2}"/>
                </a:ext>
              </a:extLst>
            </p:cNvPr>
            <p:cNvSpPr txBox="1">
              <a:spLocks/>
            </p:cNvSpPr>
            <p:nvPr/>
          </p:nvSpPr>
          <p:spPr>
            <a:xfrm>
              <a:off x="6336396" y="2636880"/>
              <a:ext cx="1776127" cy="338554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spAutoFit/>
            </a:bodyPr>
            <a:lstStyle>
              <a:lvl1pPr marL="180975" indent="-180975" algn="l" defTabSz="180000" rtl="0" eaLnBrk="1" latinLnBrk="0" hangingPunct="1">
                <a:lnSpc>
                  <a:spcPts val="18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2864"/>
                </a:buClr>
                <a:buFont typeface="Arial" panose="020B0604020202020204" pitchFamily="34" charset="0"/>
                <a:buChar char="•"/>
                <a:tabLst>
                  <a:tab pos="180000" algn="l"/>
                  <a:tab pos="360000" algn="l"/>
                </a:tabLst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1pPr>
              <a:lvl2pPr marL="360363" indent="-179388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2pPr>
              <a:lvl3pPr marL="541338" indent="-18097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3pPr>
              <a:lvl4pPr marL="714375" indent="-17462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4pPr>
              <a:lvl5pPr marL="1000125" indent="-285750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de-DE" sz="1100" dirty="0"/>
                <a:t>Sample Environment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de-DE" sz="1100" dirty="0"/>
                <a:t>+ </a:t>
              </a:r>
              <a:r>
                <a:rPr lang="de-DE" sz="1100" dirty="0" err="1"/>
                <a:t>SECoP</a:t>
              </a:r>
              <a:r>
                <a:rPr lang="de-DE" sz="1100" dirty="0"/>
                <a:t> Server (</a:t>
              </a:r>
              <a:r>
                <a:rPr lang="de-DE" sz="1100" dirty="0" err="1"/>
                <a:t>SECnode</a:t>
              </a:r>
              <a:r>
                <a:rPr lang="de-DE" sz="1100" dirty="0"/>
                <a:t>)</a:t>
              </a:r>
            </a:p>
          </p:txBody>
        </p:sp>
        <p:sp>
          <p:nvSpPr>
            <p:cNvPr id="45" name="Inhaltsplatzhalter 3_16">
              <a:extLst>
                <a:ext uri="{FF2B5EF4-FFF2-40B4-BE49-F238E27FC236}">
                  <a16:creationId xmlns:a16="http://schemas.microsoft.com/office/drawing/2014/main" id="{20C59C23-B05B-B8B1-2B5B-A139EA5A1987}"/>
                </a:ext>
              </a:extLst>
            </p:cNvPr>
            <p:cNvSpPr txBox="1">
              <a:spLocks/>
            </p:cNvSpPr>
            <p:nvPr/>
          </p:nvSpPr>
          <p:spPr>
            <a:xfrm>
              <a:off x="4413380" y="2514636"/>
              <a:ext cx="464871" cy="169277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spAutoFit/>
            </a:bodyPr>
            <a:lstStyle>
              <a:lvl1pPr marL="180975" indent="-180975" algn="l" defTabSz="180000" rtl="0" eaLnBrk="1" latinLnBrk="0" hangingPunct="1">
                <a:lnSpc>
                  <a:spcPts val="18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2864"/>
                </a:buClr>
                <a:buFont typeface="Arial" panose="020B0604020202020204" pitchFamily="34" charset="0"/>
                <a:buChar char="•"/>
                <a:tabLst>
                  <a:tab pos="180000" algn="l"/>
                  <a:tab pos="360000" algn="l"/>
                </a:tabLst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1pPr>
              <a:lvl2pPr marL="360363" indent="-179388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2pPr>
              <a:lvl3pPr marL="541338" indent="-18097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3pPr>
              <a:lvl4pPr marL="714375" indent="-17462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4pPr>
              <a:lvl5pPr marL="1000125" indent="-285750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de-DE" sz="1100" dirty="0" err="1"/>
                <a:t>SECoP</a:t>
              </a:r>
              <a:endParaRPr lang="de-DE" sz="1100" dirty="0"/>
            </a:p>
          </p:txBody>
        </p: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817EF48F-D6AE-974D-7252-A108163C492D}"/>
                </a:ext>
              </a:extLst>
            </p:cNvPr>
            <p:cNvGrpSpPr/>
            <p:nvPr/>
          </p:nvGrpSpPr>
          <p:grpSpPr>
            <a:xfrm>
              <a:off x="2171011" y="2316783"/>
              <a:ext cx="2125180" cy="1039190"/>
              <a:chOff x="2171011" y="1016520"/>
              <a:chExt cx="2125180" cy="1039190"/>
            </a:xfrm>
          </p:grpSpPr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0A398A73-F1E3-81FC-B257-0E6CEB05F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8489" y="1016520"/>
                <a:ext cx="1317702" cy="1039190"/>
              </a:xfrm>
              <a:prstGeom prst="rect">
                <a:avLst/>
              </a:prstGeom>
            </p:spPr>
          </p:pic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62C75112-F9FE-E167-8765-E2F7E24DB8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5635" t="39365" r="35556" b="29877"/>
              <a:stretch/>
            </p:blipFill>
            <p:spPr>
              <a:xfrm>
                <a:off x="2171011" y="1149573"/>
                <a:ext cx="1348753" cy="809995"/>
              </a:xfrm>
              <a:prstGeom prst="rect">
                <a:avLst/>
              </a:prstGeom>
            </p:spPr>
          </p:pic>
        </p:grp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D7CB50D-F065-DDBC-01B3-B549FE072AFC}"/>
              </a:ext>
            </a:extLst>
          </p:cNvPr>
          <p:cNvGrpSpPr/>
          <p:nvPr/>
        </p:nvGrpSpPr>
        <p:grpSpPr>
          <a:xfrm>
            <a:off x="2324166" y="3545591"/>
            <a:ext cx="5788357" cy="1182160"/>
            <a:chOff x="2324166" y="3545591"/>
            <a:chExt cx="5788357" cy="1182160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30816B39-6A7D-259B-F141-DCA18BBBBA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6462" y="4112404"/>
              <a:ext cx="509886" cy="6579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993385B1-9523-3F57-7ECB-8AB892FF9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63217" y="3914132"/>
              <a:ext cx="274036" cy="396546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DA248C20-E3DE-4D65-D557-B694056E1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4928" y="3545591"/>
              <a:ext cx="945727" cy="1182160"/>
            </a:xfrm>
            <a:prstGeom prst="rect">
              <a:avLst/>
            </a:prstGeom>
            <a:effectLst>
              <a:outerShdw blurRad="50800" dist="63500" dir="5400000" sx="98000" sy="98000" algn="ctr" rotWithShape="0">
                <a:srgbClr val="000000">
                  <a:alpha val="77000"/>
                </a:srgbClr>
              </a:outerShdw>
            </a:effectLst>
          </p:spPr>
        </p:pic>
        <p:pic>
          <p:nvPicPr>
            <p:cNvPr id="52" name="Grafik 3" descr="eingesteckt ausgesteckt mit einfarbiger Füllung">
              <a:extLst>
                <a:ext uri="{FF2B5EF4-FFF2-40B4-BE49-F238E27FC236}">
                  <a16:creationId xmlns:a16="http://schemas.microsoft.com/office/drawing/2014/main" id="{855E4BEC-151A-EBCD-921A-31184DB7B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4425788" y="3906268"/>
              <a:ext cx="412272" cy="412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Inhaltsplatzhalter 3_16">
              <a:extLst>
                <a:ext uri="{FF2B5EF4-FFF2-40B4-BE49-F238E27FC236}">
                  <a16:creationId xmlns:a16="http://schemas.microsoft.com/office/drawing/2014/main" id="{EB44B433-5671-C03B-4EF2-F80910A314C4}"/>
                </a:ext>
              </a:extLst>
            </p:cNvPr>
            <p:cNvSpPr txBox="1">
              <a:spLocks/>
            </p:cNvSpPr>
            <p:nvPr/>
          </p:nvSpPr>
          <p:spPr>
            <a:xfrm>
              <a:off x="6336396" y="3964105"/>
              <a:ext cx="1776127" cy="338554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spAutoFit/>
            </a:bodyPr>
            <a:lstStyle>
              <a:lvl1pPr marL="180975" indent="-180975" algn="l" defTabSz="180000" rtl="0" eaLnBrk="1" latinLnBrk="0" hangingPunct="1">
                <a:lnSpc>
                  <a:spcPts val="18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2864"/>
                </a:buClr>
                <a:buFont typeface="Arial" panose="020B0604020202020204" pitchFamily="34" charset="0"/>
                <a:buChar char="•"/>
                <a:tabLst>
                  <a:tab pos="180000" algn="l"/>
                  <a:tab pos="360000" algn="l"/>
                </a:tabLst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1pPr>
              <a:lvl2pPr marL="360363" indent="-179388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2pPr>
              <a:lvl3pPr marL="541338" indent="-18097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3pPr>
              <a:lvl4pPr marL="714375" indent="-17462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4pPr>
              <a:lvl5pPr marL="1000125" indent="-285750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de-DE" sz="1100" dirty="0"/>
                <a:t>Sample Environment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de-DE" sz="1100" dirty="0"/>
                <a:t>+ </a:t>
              </a:r>
              <a:r>
                <a:rPr lang="de-DE" sz="1100" dirty="0" err="1"/>
                <a:t>SECoP</a:t>
              </a:r>
              <a:r>
                <a:rPr lang="de-DE" sz="1100" dirty="0"/>
                <a:t> Server (</a:t>
              </a:r>
              <a:r>
                <a:rPr lang="de-DE" sz="1100" dirty="0" err="1"/>
                <a:t>SECnode</a:t>
              </a:r>
              <a:r>
                <a:rPr lang="de-DE" sz="1100" dirty="0"/>
                <a:t>)</a:t>
              </a:r>
            </a:p>
          </p:txBody>
        </p:sp>
        <p:sp>
          <p:nvSpPr>
            <p:cNvPr id="55" name="Inhaltsplatzhalter 3_16">
              <a:extLst>
                <a:ext uri="{FF2B5EF4-FFF2-40B4-BE49-F238E27FC236}">
                  <a16:creationId xmlns:a16="http://schemas.microsoft.com/office/drawing/2014/main" id="{DB31FCDA-F378-1612-2979-D6B13EAA1984}"/>
                </a:ext>
              </a:extLst>
            </p:cNvPr>
            <p:cNvSpPr txBox="1">
              <a:spLocks/>
            </p:cNvSpPr>
            <p:nvPr/>
          </p:nvSpPr>
          <p:spPr>
            <a:xfrm>
              <a:off x="4413380" y="3808938"/>
              <a:ext cx="464871" cy="169277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spAutoFit/>
            </a:bodyPr>
            <a:lstStyle>
              <a:lvl1pPr marL="180975" indent="-180975" algn="l" defTabSz="180000" rtl="0" eaLnBrk="1" latinLnBrk="0" hangingPunct="1">
                <a:lnSpc>
                  <a:spcPts val="18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2864"/>
                </a:buClr>
                <a:buFont typeface="Arial" panose="020B0604020202020204" pitchFamily="34" charset="0"/>
                <a:buChar char="•"/>
                <a:tabLst>
                  <a:tab pos="180000" algn="l"/>
                  <a:tab pos="360000" algn="l"/>
                </a:tabLst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1pPr>
              <a:lvl2pPr marL="360363" indent="-179388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2pPr>
              <a:lvl3pPr marL="541338" indent="-18097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3pPr>
              <a:lvl4pPr marL="714375" indent="-17462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4pPr>
              <a:lvl5pPr marL="1000125" indent="-285750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de-DE" sz="1100" dirty="0" err="1"/>
                <a:t>SECoP</a:t>
              </a:r>
              <a:endParaRPr lang="de-DE" sz="1100" dirty="0"/>
            </a:p>
          </p:txBody>
        </p: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E1B02C9D-12BD-0D9D-D99F-35B3AEDA7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4166" y="3584160"/>
              <a:ext cx="1753334" cy="1067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7682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D76A5-E140-4723-F1F1-5FBE83B8D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3_16">
            <a:extLst>
              <a:ext uri="{FF2B5EF4-FFF2-40B4-BE49-F238E27FC236}">
                <a16:creationId xmlns:a16="http://schemas.microsoft.com/office/drawing/2014/main" id="{34E4DC29-1EDE-56BE-BC88-9FDA157FB2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49927" y="1432829"/>
            <a:ext cx="1207062" cy="169277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100" dirty="0"/>
              <a:t>Experiment Control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900A9C6-E00F-6104-87D2-71F60EEED6E5}"/>
              </a:ext>
            </a:extLst>
          </p:cNvPr>
          <p:cNvSpPr txBox="1">
            <a:spLocks/>
          </p:cNvSpPr>
          <p:nvPr/>
        </p:nvSpPr>
        <p:spPr bwMode="auto">
          <a:xfrm>
            <a:off x="262711" y="104355"/>
            <a:ext cx="7886700" cy="68763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 cap="none" baseline="0">
                <a:solidFill>
                  <a:srgbClr val="0028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ample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nvironment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mmunication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rotocol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C6936AD-59BA-9167-9550-8F04DAEB5E36}"/>
              </a:ext>
            </a:extLst>
          </p:cNvPr>
          <p:cNvGrpSpPr/>
          <p:nvPr/>
        </p:nvGrpSpPr>
        <p:grpSpPr>
          <a:xfrm>
            <a:off x="2171011" y="999080"/>
            <a:ext cx="4750392" cy="1182160"/>
            <a:chOff x="2171011" y="999080"/>
            <a:chExt cx="4750392" cy="1182160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5294286E-4A2C-B7CB-7FC6-637CCC807434}"/>
                </a:ext>
              </a:extLst>
            </p:cNvPr>
            <p:cNvGrpSpPr/>
            <p:nvPr/>
          </p:nvGrpSpPr>
          <p:grpSpPr>
            <a:xfrm>
              <a:off x="2171011" y="1016520"/>
              <a:ext cx="2125180" cy="1039190"/>
              <a:chOff x="2171011" y="1016520"/>
              <a:chExt cx="2125180" cy="1039190"/>
            </a:xfrm>
          </p:grpSpPr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31CD1A3F-4373-4A0E-82A8-2BBE25D50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8489" y="1016520"/>
                <a:ext cx="1317702" cy="1039190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79C59F8C-F71C-144C-7C13-4DFD5C9CE5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5635" t="39365" r="35556" b="29877"/>
              <a:stretch/>
            </p:blipFill>
            <p:spPr>
              <a:xfrm>
                <a:off x="2171011" y="1149573"/>
                <a:ext cx="1348753" cy="809995"/>
              </a:xfrm>
              <a:prstGeom prst="rect">
                <a:avLst/>
              </a:prstGeom>
            </p:spPr>
          </p:pic>
        </p:grp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29AA8335-1AC8-221C-9281-2F37DC60B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311" y="999080"/>
              <a:ext cx="945727" cy="1182160"/>
            </a:xfrm>
            <a:prstGeom prst="rect">
              <a:avLst/>
            </a:prstGeom>
            <a:effectLst>
              <a:outerShdw blurRad="50800" dist="63500" dir="5400000" sx="98000" sy="98000" algn="ctr" rotWithShape="0">
                <a:srgbClr val="000000">
                  <a:alpha val="77000"/>
                </a:srgbClr>
              </a:outerShdw>
            </a:effectLst>
          </p:spPr>
        </p:pic>
        <p:pic>
          <p:nvPicPr>
            <p:cNvPr id="26" name="Grafik 3" descr="eingesteckt ausgesteckt mit einfarbiger Füllung">
              <a:extLst>
                <a:ext uri="{FF2B5EF4-FFF2-40B4-BE49-F238E27FC236}">
                  <a16:creationId xmlns:a16="http://schemas.microsoft.com/office/drawing/2014/main" id="{4815AD7A-E737-DE13-9C25-1BE6267B5A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4439680" y="1329979"/>
              <a:ext cx="412272" cy="412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Inhaltsplatzhalter 3_16">
              <a:extLst>
                <a:ext uri="{FF2B5EF4-FFF2-40B4-BE49-F238E27FC236}">
                  <a16:creationId xmlns:a16="http://schemas.microsoft.com/office/drawing/2014/main" id="{C9591718-F319-A244-1688-F183B0A9D2DC}"/>
                </a:ext>
              </a:extLst>
            </p:cNvPr>
            <p:cNvSpPr txBox="1">
              <a:spLocks/>
            </p:cNvSpPr>
            <p:nvPr/>
          </p:nvSpPr>
          <p:spPr>
            <a:xfrm>
              <a:off x="5611749" y="1432828"/>
              <a:ext cx="1309654" cy="169277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spAutoFit/>
            </a:bodyPr>
            <a:lstStyle>
              <a:lvl1pPr marL="180975" indent="-180975" algn="l" defTabSz="180000" rtl="0" eaLnBrk="1" latinLnBrk="0" hangingPunct="1">
                <a:lnSpc>
                  <a:spcPts val="18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2864"/>
                </a:buClr>
                <a:buFont typeface="Arial" panose="020B0604020202020204" pitchFamily="34" charset="0"/>
                <a:buChar char="•"/>
                <a:tabLst>
                  <a:tab pos="180000" algn="l"/>
                  <a:tab pos="360000" algn="l"/>
                </a:tabLst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1pPr>
              <a:lvl2pPr marL="360363" indent="-179388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2pPr>
              <a:lvl3pPr marL="541338" indent="-18097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3pPr>
              <a:lvl4pPr marL="714375" indent="-17462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4pPr>
              <a:lvl5pPr marL="1000125" indent="-285750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de-DE" sz="1100" dirty="0"/>
                <a:t>Sample Environment</a:t>
              </a:r>
            </a:p>
          </p:txBody>
        </p:sp>
      </p:grpSp>
      <p:sp>
        <p:nvSpPr>
          <p:cNvPr id="44" name="Inhaltsplatzhalter 3_16">
            <a:extLst>
              <a:ext uri="{FF2B5EF4-FFF2-40B4-BE49-F238E27FC236}">
                <a16:creationId xmlns:a16="http://schemas.microsoft.com/office/drawing/2014/main" id="{34958BA3-6ACD-1A5B-B527-B3DB3BC9EF9F}"/>
              </a:ext>
            </a:extLst>
          </p:cNvPr>
          <p:cNvSpPr txBox="1">
            <a:spLocks/>
          </p:cNvSpPr>
          <p:nvPr/>
        </p:nvSpPr>
        <p:spPr>
          <a:xfrm>
            <a:off x="749862" y="2753310"/>
            <a:ext cx="1207125" cy="338554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marL="180975" indent="-180975" algn="l" defTabSz="180000" rtl="0" eaLnBrk="1" latinLnBrk="0" hangingPunct="1">
              <a:lnSpc>
                <a:spcPts val="1800"/>
              </a:lnSpc>
              <a:spcBef>
                <a:spcPts val="1100"/>
              </a:spcBef>
              <a:spcAft>
                <a:spcPts val="0"/>
              </a:spcAft>
              <a:buClr>
                <a:srgbClr val="002864"/>
              </a:buClr>
              <a:buFont typeface="Arial" panose="020B0604020202020204" pitchFamily="34" charset="0"/>
              <a:buChar char="•"/>
              <a:tabLst>
                <a:tab pos="180000" algn="l"/>
                <a:tab pos="360000" algn="l"/>
              </a:tabLst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3pPr>
            <a:lvl4pPr marL="714375" indent="-17462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4pPr>
            <a:lvl5pPr marL="1000125" indent="-285750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100" dirty="0"/>
              <a:t>Experiment Control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100" dirty="0"/>
              <a:t>+ </a:t>
            </a:r>
            <a:r>
              <a:rPr lang="de-DE" sz="1100" dirty="0" err="1"/>
              <a:t>SECoP</a:t>
            </a:r>
            <a:r>
              <a:rPr lang="de-DE" sz="1100" dirty="0"/>
              <a:t> Client</a:t>
            </a:r>
          </a:p>
        </p:txBody>
      </p:sp>
      <p:sp>
        <p:nvSpPr>
          <p:cNvPr id="46" name="Inhaltsplatzhalter 3_16">
            <a:extLst>
              <a:ext uri="{FF2B5EF4-FFF2-40B4-BE49-F238E27FC236}">
                <a16:creationId xmlns:a16="http://schemas.microsoft.com/office/drawing/2014/main" id="{0CE02086-9F3E-16A1-06FD-5B817C29F769}"/>
              </a:ext>
            </a:extLst>
          </p:cNvPr>
          <p:cNvSpPr txBox="1">
            <a:spLocks/>
          </p:cNvSpPr>
          <p:nvPr/>
        </p:nvSpPr>
        <p:spPr>
          <a:xfrm>
            <a:off x="749862" y="4039861"/>
            <a:ext cx="1207125" cy="338554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marL="180975" indent="-180975" algn="l" defTabSz="180000" rtl="0" eaLnBrk="1" latinLnBrk="0" hangingPunct="1">
              <a:lnSpc>
                <a:spcPts val="1800"/>
              </a:lnSpc>
              <a:spcBef>
                <a:spcPts val="1100"/>
              </a:spcBef>
              <a:spcAft>
                <a:spcPts val="0"/>
              </a:spcAft>
              <a:buClr>
                <a:srgbClr val="002864"/>
              </a:buClr>
              <a:buFont typeface="Arial" panose="020B0604020202020204" pitchFamily="34" charset="0"/>
              <a:buChar char="•"/>
              <a:tabLst>
                <a:tab pos="180000" algn="l"/>
                <a:tab pos="360000" algn="l"/>
              </a:tabLst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3pPr>
            <a:lvl4pPr marL="714375" indent="-17462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4pPr>
            <a:lvl5pPr marL="1000125" indent="-285750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100" dirty="0"/>
              <a:t>Experiment Control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100" dirty="0"/>
              <a:t>+ </a:t>
            </a:r>
            <a:r>
              <a:rPr lang="de-DE" sz="1100" dirty="0" err="1"/>
              <a:t>SECoP</a:t>
            </a:r>
            <a:r>
              <a:rPr lang="de-DE" sz="1100" dirty="0"/>
              <a:t> Client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B4022A60-E41F-CDBB-23F9-ED18A69B417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8" b="20230"/>
          <a:stretch/>
        </p:blipFill>
        <p:spPr>
          <a:xfrm>
            <a:off x="1034930" y="1057908"/>
            <a:ext cx="636990" cy="338554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E3C90243-EB56-6A87-BCF5-8DDC21D3D9D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8" b="20230"/>
          <a:stretch/>
        </p:blipFill>
        <p:spPr>
          <a:xfrm>
            <a:off x="1034930" y="2344542"/>
            <a:ext cx="636990" cy="338554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A1648399-D133-F2D9-0D20-2C636C70A07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02" y="3639482"/>
            <a:ext cx="772919" cy="389636"/>
          </a:xfrm>
          <a:prstGeom prst="rect">
            <a:avLst/>
          </a:prstGeom>
        </p:spPr>
      </p:pic>
      <p:sp>
        <p:nvSpPr>
          <p:cNvPr id="63" name="Bogen 62">
            <a:extLst>
              <a:ext uri="{FF2B5EF4-FFF2-40B4-BE49-F238E27FC236}">
                <a16:creationId xmlns:a16="http://schemas.microsoft.com/office/drawing/2014/main" id="{99A22757-1FC7-CADF-7607-2E0F291B5291}"/>
              </a:ext>
            </a:extLst>
          </p:cNvPr>
          <p:cNvSpPr/>
          <p:nvPr/>
        </p:nvSpPr>
        <p:spPr>
          <a:xfrm rot="2908892">
            <a:off x="6612853" y="2846185"/>
            <a:ext cx="1297451" cy="1225958"/>
          </a:xfrm>
          <a:prstGeom prst="arc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714411F-1E9E-DD9B-61B0-923774ED173A}"/>
              </a:ext>
            </a:extLst>
          </p:cNvPr>
          <p:cNvSpPr/>
          <p:nvPr/>
        </p:nvSpPr>
        <p:spPr>
          <a:xfrm>
            <a:off x="399143" y="856343"/>
            <a:ext cx="6959600" cy="137067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DA13996-D9D7-3561-7912-4A2556649236}"/>
              </a:ext>
            </a:extLst>
          </p:cNvPr>
          <p:cNvGrpSpPr/>
          <p:nvPr/>
        </p:nvGrpSpPr>
        <p:grpSpPr>
          <a:xfrm>
            <a:off x="2171011" y="2227022"/>
            <a:ext cx="5941512" cy="1182160"/>
            <a:chOff x="2171011" y="2227022"/>
            <a:chExt cx="5941512" cy="1182160"/>
          </a:xfrm>
        </p:grpSpPr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3F502AC6-BF4D-2738-A7A5-4C283C5B34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2502" y="2814812"/>
              <a:ext cx="509886" cy="6579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965487EF-F7E3-D588-48CD-37399B50C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63217" y="2619830"/>
              <a:ext cx="274036" cy="396546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D256C9D7-E555-27E1-918F-727AFEB49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958" y="2227022"/>
              <a:ext cx="945727" cy="1182160"/>
            </a:xfrm>
            <a:prstGeom prst="rect">
              <a:avLst/>
            </a:prstGeom>
            <a:effectLst>
              <a:outerShdw blurRad="50800" dist="63500" dir="5400000" sx="98000" sy="98000" algn="ctr" rotWithShape="0">
                <a:srgbClr val="000000">
                  <a:alpha val="77000"/>
                </a:srgbClr>
              </a:outerShdw>
            </a:effectLst>
          </p:spPr>
        </p:pic>
        <p:pic>
          <p:nvPicPr>
            <p:cNvPr id="40" name="Grafik 3" descr="eingesteckt ausgesteckt mit einfarbiger Füllung">
              <a:extLst>
                <a:ext uri="{FF2B5EF4-FFF2-40B4-BE49-F238E27FC236}">
                  <a16:creationId xmlns:a16="http://schemas.microsoft.com/office/drawing/2014/main" id="{921B5B56-3007-4D7B-4CA1-DBF8DC12ED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4425788" y="2611966"/>
              <a:ext cx="412272" cy="412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Inhaltsplatzhalter 3_16">
              <a:extLst>
                <a:ext uri="{FF2B5EF4-FFF2-40B4-BE49-F238E27FC236}">
                  <a16:creationId xmlns:a16="http://schemas.microsoft.com/office/drawing/2014/main" id="{5CDDED75-9231-5B37-1BB9-24B50879D9F2}"/>
                </a:ext>
              </a:extLst>
            </p:cNvPr>
            <p:cNvSpPr txBox="1">
              <a:spLocks/>
            </p:cNvSpPr>
            <p:nvPr/>
          </p:nvSpPr>
          <p:spPr>
            <a:xfrm>
              <a:off x="6336396" y="2636880"/>
              <a:ext cx="1776127" cy="338554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spAutoFit/>
            </a:bodyPr>
            <a:lstStyle>
              <a:lvl1pPr marL="180975" indent="-180975" algn="l" defTabSz="180000" rtl="0" eaLnBrk="1" latinLnBrk="0" hangingPunct="1">
                <a:lnSpc>
                  <a:spcPts val="18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2864"/>
                </a:buClr>
                <a:buFont typeface="Arial" panose="020B0604020202020204" pitchFamily="34" charset="0"/>
                <a:buChar char="•"/>
                <a:tabLst>
                  <a:tab pos="180000" algn="l"/>
                  <a:tab pos="360000" algn="l"/>
                </a:tabLst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1pPr>
              <a:lvl2pPr marL="360363" indent="-179388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2pPr>
              <a:lvl3pPr marL="541338" indent="-18097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3pPr>
              <a:lvl4pPr marL="714375" indent="-17462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4pPr>
              <a:lvl5pPr marL="1000125" indent="-285750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de-DE" sz="1100" dirty="0"/>
                <a:t>Sample Environment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de-DE" sz="1100" dirty="0"/>
                <a:t>+ </a:t>
              </a:r>
              <a:r>
                <a:rPr lang="de-DE" sz="1100" dirty="0" err="1"/>
                <a:t>SECoP</a:t>
              </a:r>
              <a:r>
                <a:rPr lang="de-DE" sz="1100" dirty="0"/>
                <a:t> Server (</a:t>
              </a:r>
              <a:r>
                <a:rPr lang="de-DE" sz="1100" dirty="0" err="1"/>
                <a:t>SECnode</a:t>
              </a:r>
              <a:r>
                <a:rPr lang="de-DE" sz="1100" dirty="0"/>
                <a:t>)</a:t>
              </a:r>
            </a:p>
          </p:txBody>
        </p:sp>
        <p:sp>
          <p:nvSpPr>
            <p:cNvPr id="45" name="Inhaltsplatzhalter 3_16">
              <a:extLst>
                <a:ext uri="{FF2B5EF4-FFF2-40B4-BE49-F238E27FC236}">
                  <a16:creationId xmlns:a16="http://schemas.microsoft.com/office/drawing/2014/main" id="{20C59C23-B05B-B8B1-2B5B-A139EA5A1987}"/>
                </a:ext>
              </a:extLst>
            </p:cNvPr>
            <p:cNvSpPr txBox="1">
              <a:spLocks/>
            </p:cNvSpPr>
            <p:nvPr/>
          </p:nvSpPr>
          <p:spPr>
            <a:xfrm>
              <a:off x="4413380" y="2514636"/>
              <a:ext cx="464871" cy="169277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spAutoFit/>
            </a:bodyPr>
            <a:lstStyle>
              <a:lvl1pPr marL="180975" indent="-180975" algn="l" defTabSz="180000" rtl="0" eaLnBrk="1" latinLnBrk="0" hangingPunct="1">
                <a:lnSpc>
                  <a:spcPts val="18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2864"/>
                </a:buClr>
                <a:buFont typeface="Arial" panose="020B0604020202020204" pitchFamily="34" charset="0"/>
                <a:buChar char="•"/>
                <a:tabLst>
                  <a:tab pos="180000" algn="l"/>
                  <a:tab pos="360000" algn="l"/>
                </a:tabLst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1pPr>
              <a:lvl2pPr marL="360363" indent="-179388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2pPr>
              <a:lvl3pPr marL="541338" indent="-18097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3pPr>
              <a:lvl4pPr marL="714375" indent="-17462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4pPr>
              <a:lvl5pPr marL="1000125" indent="-285750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de-DE" sz="1100" dirty="0" err="1"/>
                <a:t>SECoP</a:t>
              </a:r>
              <a:endParaRPr lang="de-DE" sz="1100" dirty="0"/>
            </a:p>
          </p:txBody>
        </p: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817EF48F-D6AE-974D-7252-A108163C492D}"/>
                </a:ext>
              </a:extLst>
            </p:cNvPr>
            <p:cNvGrpSpPr/>
            <p:nvPr/>
          </p:nvGrpSpPr>
          <p:grpSpPr>
            <a:xfrm>
              <a:off x="2171011" y="2316783"/>
              <a:ext cx="2125180" cy="1039190"/>
              <a:chOff x="2171011" y="1016520"/>
              <a:chExt cx="2125180" cy="1039190"/>
            </a:xfrm>
          </p:grpSpPr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0A398A73-F1E3-81FC-B257-0E6CEB05F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8489" y="1016520"/>
                <a:ext cx="1317702" cy="1039190"/>
              </a:xfrm>
              <a:prstGeom prst="rect">
                <a:avLst/>
              </a:prstGeom>
            </p:spPr>
          </p:pic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62C75112-F9FE-E167-8765-E2F7E24DB8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5635" t="39365" r="35556" b="29877"/>
              <a:stretch/>
            </p:blipFill>
            <p:spPr>
              <a:xfrm>
                <a:off x="2171011" y="1149573"/>
                <a:ext cx="1348753" cy="809995"/>
              </a:xfrm>
              <a:prstGeom prst="rect">
                <a:avLst/>
              </a:prstGeom>
            </p:spPr>
          </p:pic>
        </p:grp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D7CB50D-F065-DDBC-01B3-B549FE072AFC}"/>
              </a:ext>
            </a:extLst>
          </p:cNvPr>
          <p:cNvGrpSpPr/>
          <p:nvPr/>
        </p:nvGrpSpPr>
        <p:grpSpPr>
          <a:xfrm>
            <a:off x="2324166" y="3545591"/>
            <a:ext cx="5788357" cy="1182160"/>
            <a:chOff x="2324166" y="3545591"/>
            <a:chExt cx="5788357" cy="1182160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30816B39-6A7D-259B-F141-DCA18BBBBA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6462" y="4112404"/>
              <a:ext cx="509886" cy="6579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993385B1-9523-3F57-7ECB-8AB892FF9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63217" y="3914132"/>
              <a:ext cx="274036" cy="396546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DA248C20-E3DE-4D65-D557-B694056E1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4928" y="3545591"/>
              <a:ext cx="945727" cy="1182160"/>
            </a:xfrm>
            <a:prstGeom prst="rect">
              <a:avLst/>
            </a:prstGeom>
            <a:effectLst>
              <a:outerShdw blurRad="50800" dist="63500" dir="5400000" sx="98000" sy="98000" algn="ctr" rotWithShape="0">
                <a:srgbClr val="000000">
                  <a:alpha val="77000"/>
                </a:srgbClr>
              </a:outerShdw>
            </a:effectLst>
          </p:spPr>
        </p:pic>
        <p:pic>
          <p:nvPicPr>
            <p:cNvPr id="52" name="Grafik 3" descr="eingesteckt ausgesteckt mit einfarbiger Füllung">
              <a:extLst>
                <a:ext uri="{FF2B5EF4-FFF2-40B4-BE49-F238E27FC236}">
                  <a16:creationId xmlns:a16="http://schemas.microsoft.com/office/drawing/2014/main" id="{855E4BEC-151A-EBCD-921A-31184DB7B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4425788" y="3906268"/>
              <a:ext cx="412272" cy="412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Inhaltsplatzhalter 3_16">
              <a:extLst>
                <a:ext uri="{FF2B5EF4-FFF2-40B4-BE49-F238E27FC236}">
                  <a16:creationId xmlns:a16="http://schemas.microsoft.com/office/drawing/2014/main" id="{EB44B433-5671-C03B-4EF2-F80910A314C4}"/>
                </a:ext>
              </a:extLst>
            </p:cNvPr>
            <p:cNvSpPr txBox="1">
              <a:spLocks/>
            </p:cNvSpPr>
            <p:nvPr/>
          </p:nvSpPr>
          <p:spPr>
            <a:xfrm>
              <a:off x="6336396" y="3964105"/>
              <a:ext cx="1776127" cy="338554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spAutoFit/>
            </a:bodyPr>
            <a:lstStyle>
              <a:lvl1pPr marL="180975" indent="-180975" algn="l" defTabSz="180000" rtl="0" eaLnBrk="1" latinLnBrk="0" hangingPunct="1">
                <a:lnSpc>
                  <a:spcPts val="18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2864"/>
                </a:buClr>
                <a:buFont typeface="Arial" panose="020B0604020202020204" pitchFamily="34" charset="0"/>
                <a:buChar char="•"/>
                <a:tabLst>
                  <a:tab pos="180000" algn="l"/>
                  <a:tab pos="360000" algn="l"/>
                </a:tabLst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1pPr>
              <a:lvl2pPr marL="360363" indent="-179388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2pPr>
              <a:lvl3pPr marL="541338" indent="-18097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3pPr>
              <a:lvl4pPr marL="714375" indent="-17462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4pPr>
              <a:lvl5pPr marL="1000125" indent="-285750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de-DE" sz="1100" dirty="0"/>
                <a:t>Sample Environment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de-DE" sz="1100" dirty="0"/>
                <a:t>+ </a:t>
              </a:r>
              <a:r>
                <a:rPr lang="de-DE" sz="1100" dirty="0" err="1"/>
                <a:t>SECoP</a:t>
              </a:r>
              <a:r>
                <a:rPr lang="de-DE" sz="1100" dirty="0"/>
                <a:t> Server (</a:t>
              </a:r>
              <a:r>
                <a:rPr lang="de-DE" sz="1100" dirty="0" err="1"/>
                <a:t>SECnode</a:t>
              </a:r>
              <a:r>
                <a:rPr lang="de-DE" sz="1100" dirty="0"/>
                <a:t>)</a:t>
              </a:r>
            </a:p>
          </p:txBody>
        </p:sp>
        <p:sp>
          <p:nvSpPr>
            <p:cNvPr id="55" name="Inhaltsplatzhalter 3_16">
              <a:extLst>
                <a:ext uri="{FF2B5EF4-FFF2-40B4-BE49-F238E27FC236}">
                  <a16:creationId xmlns:a16="http://schemas.microsoft.com/office/drawing/2014/main" id="{DB31FCDA-F378-1612-2979-D6B13EAA1984}"/>
                </a:ext>
              </a:extLst>
            </p:cNvPr>
            <p:cNvSpPr txBox="1">
              <a:spLocks/>
            </p:cNvSpPr>
            <p:nvPr/>
          </p:nvSpPr>
          <p:spPr>
            <a:xfrm>
              <a:off x="4413380" y="3808938"/>
              <a:ext cx="464871" cy="169277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spAutoFit/>
            </a:bodyPr>
            <a:lstStyle>
              <a:lvl1pPr marL="180975" indent="-180975" algn="l" defTabSz="180000" rtl="0" eaLnBrk="1" latinLnBrk="0" hangingPunct="1">
                <a:lnSpc>
                  <a:spcPts val="18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2864"/>
                </a:buClr>
                <a:buFont typeface="Arial" panose="020B0604020202020204" pitchFamily="34" charset="0"/>
                <a:buChar char="•"/>
                <a:tabLst>
                  <a:tab pos="180000" algn="l"/>
                  <a:tab pos="360000" algn="l"/>
                </a:tabLst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1pPr>
              <a:lvl2pPr marL="360363" indent="-179388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2pPr>
              <a:lvl3pPr marL="541338" indent="-18097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3pPr>
              <a:lvl4pPr marL="714375" indent="-17462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4pPr>
              <a:lvl5pPr marL="1000125" indent="-285750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de-DE" sz="1100" dirty="0" err="1"/>
                <a:t>SECoP</a:t>
              </a:r>
              <a:endParaRPr lang="de-DE" sz="1100" dirty="0"/>
            </a:p>
          </p:txBody>
        </p: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E1B02C9D-12BD-0D9D-D99F-35B3AEDA7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4166" y="3584160"/>
              <a:ext cx="1753334" cy="1067708"/>
            </a:xfrm>
            <a:prstGeom prst="rect">
              <a:avLst/>
            </a:prstGeom>
          </p:spPr>
        </p:pic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CF518FD4-8BAA-6AD0-CA88-6CBB7B6018ED}"/>
              </a:ext>
            </a:extLst>
          </p:cNvPr>
          <p:cNvSpPr txBox="1"/>
          <p:nvPr/>
        </p:nvSpPr>
        <p:spPr>
          <a:xfrm>
            <a:off x="317022" y="1498864"/>
            <a:ext cx="3739124" cy="2508892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accent1">
                <a:shade val="15000"/>
              </a:schemeClr>
            </a:solidFill>
            <a:round/>
          </a:ln>
        </p:spPr>
        <p:txBody>
          <a:bodyPr wrap="square" rtlCol="0">
            <a:spAutoFit/>
          </a:bodyPr>
          <a:lstStyle/>
          <a:p>
            <a:r>
              <a:rPr lang="de-DE" sz="1600" dirty="0" err="1"/>
              <a:t>Metadata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describe</a:t>
            </a:r>
            <a:r>
              <a:rPr lang="de-DE" sz="1600" dirty="0"/>
              <a:t> SE </a:t>
            </a:r>
            <a:r>
              <a:rPr lang="de-DE" sz="1600" dirty="0" err="1"/>
              <a:t>sufficiently</a:t>
            </a:r>
            <a:r>
              <a:rPr lang="de-DE" sz="1600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/>
              <a:t>Model / </a:t>
            </a:r>
            <a:r>
              <a:rPr lang="de-DE" sz="1600" dirty="0" err="1"/>
              <a:t>kind</a:t>
            </a:r>
            <a:r>
              <a:rPr lang="de-DE" sz="1600" dirty="0"/>
              <a:t> (</a:t>
            </a:r>
            <a:r>
              <a:rPr lang="de-DE" sz="1600" dirty="0" err="1"/>
              <a:t>cryo</a:t>
            </a:r>
            <a:r>
              <a:rPr lang="de-DE" sz="1600" dirty="0"/>
              <a:t>, </a:t>
            </a:r>
            <a:r>
              <a:rPr lang="de-DE" sz="1600" dirty="0" err="1"/>
              <a:t>magnet</a:t>
            </a:r>
            <a:r>
              <a:rPr lang="de-DE" sz="1600" dirty="0"/>
              <a:t>…)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/>
              <a:t>Parameters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read</a:t>
            </a:r>
            <a:endParaRPr lang="de-DE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/>
              <a:t>Parameters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set</a:t>
            </a:r>
            <a:r>
              <a:rPr lang="de-DE" sz="1600" dirty="0"/>
              <a:t> (+ </a:t>
            </a:r>
            <a:r>
              <a:rPr lang="de-DE" sz="1600" dirty="0" err="1"/>
              <a:t>limits</a:t>
            </a:r>
            <a:r>
              <a:rPr lang="de-DE" sz="16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/>
              <a:t>Units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ð"/>
            </a:pPr>
            <a:r>
              <a:rPr lang="de-DE" sz="1600" dirty="0" err="1"/>
              <a:t>Standardised</a:t>
            </a:r>
            <a:r>
              <a:rPr lang="de-DE" sz="1600" dirty="0"/>
              <a:t> </a:t>
            </a:r>
            <a:r>
              <a:rPr lang="de-DE" sz="1600" dirty="0" err="1"/>
              <a:t>format</a:t>
            </a:r>
            <a:r>
              <a:rPr lang="de-DE" sz="1600" dirty="0"/>
              <a:t> (</a:t>
            </a:r>
            <a:r>
              <a:rPr lang="de-DE" sz="1600" dirty="0" err="1"/>
              <a:t>schema</a:t>
            </a:r>
            <a:r>
              <a:rPr lang="de-DE" sz="1600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ð"/>
            </a:pPr>
            <a:r>
              <a:rPr lang="de-DE" sz="1600" dirty="0" err="1"/>
              <a:t>Standardised</a:t>
            </a:r>
            <a:r>
              <a:rPr lang="de-DE" sz="1600" dirty="0"/>
              <a:t> </a:t>
            </a:r>
            <a:r>
              <a:rPr lang="de-DE" sz="1600" dirty="0" err="1"/>
              <a:t>storage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(</a:t>
            </a:r>
            <a:r>
              <a:rPr lang="de-DE" sz="1600" dirty="0" err="1"/>
              <a:t>meta</a:t>
            </a:r>
            <a:r>
              <a:rPr lang="de-DE" sz="1600" dirty="0"/>
              <a:t>)</a:t>
            </a:r>
            <a:r>
              <a:rPr lang="de-DE" sz="1600" dirty="0" err="1"/>
              <a:t>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04405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D76A5-E140-4723-F1F1-5FBE83B8D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3_16">
            <a:extLst>
              <a:ext uri="{FF2B5EF4-FFF2-40B4-BE49-F238E27FC236}">
                <a16:creationId xmlns:a16="http://schemas.microsoft.com/office/drawing/2014/main" id="{34E4DC29-1EDE-56BE-BC88-9FDA157FB2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49927" y="1432829"/>
            <a:ext cx="1207062" cy="169277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100" dirty="0"/>
              <a:t>Experiment Control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900A9C6-E00F-6104-87D2-71F60EEED6E5}"/>
              </a:ext>
            </a:extLst>
          </p:cNvPr>
          <p:cNvSpPr txBox="1">
            <a:spLocks/>
          </p:cNvSpPr>
          <p:nvPr/>
        </p:nvSpPr>
        <p:spPr bwMode="auto">
          <a:xfrm>
            <a:off x="262711" y="104355"/>
            <a:ext cx="7886700" cy="68763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 cap="none" baseline="0">
                <a:solidFill>
                  <a:srgbClr val="0028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ample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nvironment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mmunication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rotocol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C6936AD-59BA-9167-9550-8F04DAEB5E36}"/>
              </a:ext>
            </a:extLst>
          </p:cNvPr>
          <p:cNvGrpSpPr/>
          <p:nvPr/>
        </p:nvGrpSpPr>
        <p:grpSpPr>
          <a:xfrm>
            <a:off x="2171011" y="999080"/>
            <a:ext cx="4750392" cy="1182160"/>
            <a:chOff x="2171011" y="999080"/>
            <a:chExt cx="4750392" cy="1182160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5294286E-4A2C-B7CB-7FC6-637CCC807434}"/>
                </a:ext>
              </a:extLst>
            </p:cNvPr>
            <p:cNvGrpSpPr/>
            <p:nvPr/>
          </p:nvGrpSpPr>
          <p:grpSpPr>
            <a:xfrm>
              <a:off x="2171011" y="1016520"/>
              <a:ext cx="2125180" cy="1039190"/>
              <a:chOff x="2171011" y="1016520"/>
              <a:chExt cx="2125180" cy="1039190"/>
            </a:xfrm>
          </p:grpSpPr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31CD1A3F-4373-4A0E-82A8-2BBE25D50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8489" y="1016520"/>
                <a:ext cx="1317702" cy="1039190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79C59F8C-F71C-144C-7C13-4DFD5C9CE5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5635" t="39365" r="35556" b="29877"/>
              <a:stretch/>
            </p:blipFill>
            <p:spPr>
              <a:xfrm>
                <a:off x="2171011" y="1149573"/>
                <a:ext cx="1348753" cy="809995"/>
              </a:xfrm>
              <a:prstGeom prst="rect">
                <a:avLst/>
              </a:prstGeom>
            </p:spPr>
          </p:pic>
        </p:grp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29AA8335-1AC8-221C-9281-2F37DC60B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311" y="999080"/>
              <a:ext cx="945727" cy="1182160"/>
            </a:xfrm>
            <a:prstGeom prst="rect">
              <a:avLst/>
            </a:prstGeom>
            <a:effectLst>
              <a:outerShdw blurRad="50800" dist="63500" dir="5400000" sx="98000" sy="98000" algn="ctr" rotWithShape="0">
                <a:srgbClr val="000000">
                  <a:alpha val="77000"/>
                </a:srgbClr>
              </a:outerShdw>
            </a:effectLst>
          </p:spPr>
        </p:pic>
        <p:pic>
          <p:nvPicPr>
            <p:cNvPr id="26" name="Grafik 3" descr="eingesteckt ausgesteckt mit einfarbiger Füllung">
              <a:extLst>
                <a:ext uri="{FF2B5EF4-FFF2-40B4-BE49-F238E27FC236}">
                  <a16:creationId xmlns:a16="http://schemas.microsoft.com/office/drawing/2014/main" id="{4815AD7A-E737-DE13-9C25-1BE6267B5A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4439680" y="1329979"/>
              <a:ext cx="412272" cy="412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Inhaltsplatzhalter 3_16">
              <a:extLst>
                <a:ext uri="{FF2B5EF4-FFF2-40B4-BE49-F238E27FC236}">
                  <a16:creationId xmlns:a16="http://schemas.microsoft.com/office/drawing/2014/main" id="{C9591718-F319-A244-1688-F183B0A9D2DC}"/>
                </a:ext>
              </a:extLst>
            </p:cNvPr>
            <p:cNvSpPr txBox="1">
              <a:spLocks/>
            </p:cNvSpPr>
            <p:nvPr/>
          </p:nvSpPr>
          <p:spPr>
            <a:xfrm>
              <a:off x="5611749" y="1432828"/>
              <a:ext cx="1309654" cy="169277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spAutoFit/>
            </a:bodyPr>
            <a:lstStyle>
              <a:lvl1pPr marL="180975" indent="-180975" algn="l" defTabSz="180000" rtl="0" eaLnBrk="1" latinLnBrk="0" hangingPunct="1">
                <a:lnSpc>
                  <a:spcPts val="18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2864"/>
                </a:buClr>
                <a:buFont typeface="Arial" panose="020B0604020202020204" pitchFamily="34" charset="0"/>
                <a:buChar char="•"/>
                <a:tabLst>
                  <a:tab pos="180000" algn="l"/>
                  <a:tab pos="360000" algn="l"/>
                </a:tabLst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1pPr>
              <a:lvl2pPr marL="360363" indent="-179388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2pPr>
              <a:lvl3pPr marL="541338" indent="-18097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3pPr>
              <a:lvl4pPr marL="714375" indent="-17462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4pPr>
              <a:lvl5pPr marL="1000125" indent="-285750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de-DE" sz="1100" dirty="0"/>
                <a:t>Sample Environment</a:t>
              </a:r>
            </a:p>
          </p:txBody>
        </p:sp>
      </p:grpSp>
      <p:sp>
        <p:nvSpPr>
          <p:cNvPr id="44" name="Inhaltsplatzhalter 3_16">
            <a:extLst>
              <a:ext uri="{FF2B5EF4-FFF2-40B4-BE49-F238E27FC236}">
                <a16:creationId xmlns:a16="http://schemas.microsoft.com/office/drawing/2014/main" id="{34958BA3-6ACD-1A5B-B527-B3DB3BC9EF9F}"/>
              </a:ext>
            </a:extLst>
          </p:cNvPr>
          <p:cNvSpPr txBox="1">
            <a:spLocks/>
          </p:cNvSpPr>
          <p:nvPr/>
        </p:nvSpPr>
        <p:spPr>
          <a:xfrm>
            <a:off x="749862" y="2753310"/>
            <a:ext cx="1207125" cy="338554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marL="180975" indent="-180975" algn="l" defTabSz="180000" rtl="0" eaLnBrk="1" latinLnBrk="0" hangingPunct="1">
              <a:lnSpc>
                <a:spcPts val="1800"/>
              </a:lnSpc>
              <a:spcBef>
                <a:spcPts val="1100"/>
              </a:spcBef>
              <a:spcAft>
                <a:spcPts val="0"/>
              </a:spcAft>
              <a:buClr>
                <a:srgbClr val="002864"/>
              </a:buClr>
              <a:buFont typeface="Arial" panose="020B0604020202020204" pitchFamily="34" charset="0"/>
              <a:buChar char="•"/>
              <a:tabLst>
                <a:tab pos="180000" algn="l"/>
                <a:tab pos="360000" algn="l"/>
              </a:tabLst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3pPr>
            <a:lvl4pPr marL="714375" indent="-17462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4pPr>
            <a:lvl5pPr marL="1000125" indent="-285750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100" dirty="0"/>
              <a:t>Experiment Control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100" dirty="0"/>
              <a:t>+ </a:t>
            </a:r>
            <a:r>
              <a:rPr lang="de-DE" sz="1100" dirty="0" err="1"/>
              <a:t>SECoP</a:t>
            </a:r>
            <a:r>
              <a:rPr lang="de-DE" sz="1100" dirty="0"/>
              <a:t> Client</a:t>
            </a:r>
          </a:p>
        </p:txBody>
      </p:sp>
      <p:sp>
        <p:nvSpPr>
          <p:cNvPr id="46" name="Inhaltsplatzhalter 3_16">
            <a:extLst>
              <a:ext uri="{FF2B5EF4-FFF2-40B4-BE49-F238E27FC236}">
                <a16:creationId xmlns:a16="http://schemas.microsoft.com/office/drawing/2014/main" id="{0CE02086-9F3E-16A1-06FD-5B817C29F769}"/>
              </a:ext>
            </a:extLst>
          </p:cNvPr>
          <p:cNvSpPr txBox="1">
            <a:spLocks/>
          </p:cNvSpPr>
          <p:nvPr/>
        </p:nvSpPr>
        <p:spPr>
          <a:xfrm>
            <a:off x="749862" y="4039861"/>
            <a:ext cx="1207125" cy="338554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marL="180975" indent="-180975" algn="l" defTabSz="180000" rtl="0" eaLnBrk="1" latinLnBrk="0" hangingPunct="1">
              <a:lnSpc>
                <a:spcPts val="1800"/>
              </a:lnSpc>
              <a:spcBef>
                <a:spcPts val="1100"/>
              </a:spcBef>
              <a:spcAft>
                <a:spcPts val="0"/>
              </a:spcAft>
              <a:buClr>
                <a:srgbClr val="002864"/>
              </a:buClr>
              <a:buFont typeface="Arial" panose="020B0604020202020204" pitchFamily="34" charset="0"/>
              <a:buChar char="•"/>
              <a:tabLst>
                <a:tab pos="180000" algn="l"/>
                <a:tab pos="360000" algn="l"/>
              </a:tabLst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3pPr>
            <a:lvl4pPr marL="714375" indent="-174625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4pPr>
            <a:lvl5pPr marL="1000125" indent="-285750" algn="l" defTabSz="914400" rtl="0" eaLnBrk="1" latinLnBrk="0" hangingPunct="1">
              <a:spcBef>
                <a:spcPct val="20000"/>
              </a:spcBef>
              <a:buClr>
                <a:srgbClr val="002864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2864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100" dirty="0"/>
              <a:t>Experiment Control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100" dirty="0"/>
              <a:t>+ </a:t>
            </a:r>
            <a:r>
              <a:rPr lang="de-DE" sz="1100" dirty="0" err="1"/>
              <a:t>SECoP</a:t>
            </a:r>
            <a:r>
              <a:rPr lang="de-DE" sz="1100" dirty="0"/>
              <a:t> Client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B4022A60-E41F-CDBB-23F9-ED18A69B417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8" b="20230"/>
          <a:stretch/>
        </p:blipFill>
        <p:spPr>
          <a:xfrm>
            <a:off x="1034930" y="1057908"/>
            <a:ext cx="636990" cy="338554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E3C90243-EB56-6A87-BCF5-8DDC21D3D9D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8" b="20230"/>
          <a:stretch/>
        </p:blipFill>
        <p:spPr>
          <a:xfrm>
            <a:off x="1034930" y="2344542"/>
            <a:ext cx="636990" cy="338554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A1648399-D133-F2D9-0D20-2C636C70A07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02" y="3639482"/>
            <a:ext cx="772919" cy="389636"/>
          </a:xfrm>
          <a:prstGeom prst="rect">
            <a:avLst/>
          </a:prstGeom>
        </p:spPr>
      </p:pic>
      <p:sp>
        <p:nvSpPr>
          <p:cNvPr id="63" name="Bogen 62">
            <a:extLst>
              <a:ext uri="{FF2B5EF4-FFF2-40B4-BE49-F238E27FC236}">
                <a16:creationId xmlns:a16="http://schemas.microsoft.com/office/drawing/2014/main" id="{99A22757-1FC7-CADF-7607-2E0F291B5291}"/>
              </a:ext>
            </a:extLst>
          </p:cNvPr>
          <p:cNvSpPr/>
          <p:nvPr/>
        </p:nvSpPr>
        <p:spPr>
          <a:xfrm rot="2908892">
            <a:off x="6612853" y="2846185"/>
            <a:ext cx="1297451" cy="1225958"/>
          </a:xfrm>
          <a:prstGeom prst="arc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714411F-1E9E-DD9B-61B0-923774ED173A}"/>
              </a:ext>
            </a:extLst>
          </p:cNvPr>
          <p:cNvSpPr/>
          <p:nvPr/>
        </p:nvSpPr>
        <p:spPr>
          <a:xfrm>
            <a:off x="399143" y="856343"/>
            <a:ext cx="6959600" cy="137067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DA13996-D9D7-3561-7912-4A2556649236}"/>
              </a:ext>
            </a:extLst>
          </p:cNvPr>
          <p:cNvGrpSpPr/>
          <p:nvPr/>
        </p:nvGrpSpPr>
        <p:grpSpPr>
          <a:xfrm>
            <a:off x="2171011" y="2227022"/>
            <a:ext cx="5941512" cy="1182160"/>
            <a:chOff x="2171011" y="2227022"/>
            <a:chExt cx="5941512" cy="1182160"/>
          </a:xfrm>
        </p:grpSpPr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3F502AC6-BF4D-2738-A7A5-4C283C5B34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2502" y="2814812"/>
              <a:ext cx="509886" cy="6579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965487EF-F7E3-D588-48CD-37399B50C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63217" y="2619830"/>
              <a:ext cx="274036" cy="396546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D256C9D7-E555-27E1-918F-727AFEB49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958" y="2227022"/>
              <a:ext cx="945727" cy="1182160"/>
            </a:xfrm>
            <a:prstGeom prst="rect">
              <a:avLst/>
            </a:prstGeom>
            <a:effectLst>
              <a:outerShdw blurRad="50800" dist="63500" dir="5400000" sx="98000" sy="98000" algn="ctr" rotWithShape="0">
                <a:srgbClr val="000000">
                  <a:alpha val="77000"/>
                </a:srgbClr>
              </a:outerShdw>
            </a:effectLst>
          </p:spPr>
        </p:pic>
        <p:pic>
          <p:nvPicPr>
            <p:cNvPr id="40" name="Grafik 3" descr="eingesteckt ausgesteckt mit einfarbiger Füllung">
              <a:extLst>
                <a:ext uri="{FF2B5EF4-FFF2-40B4-BE49-F238E27FC236}">
                  <a16:creationId xmlns:a16="http://schemas.microsoft.com/office/drawing/2014/main" id="{921B5B56-3007-4D7B-4CA1-DBF8DC12ED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4425788" y="2611966"/>
              <a:ext cx="412272" cy="412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Inhaltsplatzhalter 3_16">
              <a:extLst>
                <a:ext uri="{FF2B5EF4-FFF2-40B4-BE49-F238E27FC236}">
                  <a16:creationId xmlns:a16="http://schemas.microsoft.com/office/drawing/2014/main" id="{5CDDED75-9231-5B37-1BB9-24B50879D9F2}"/>
                </a:ext>
              </a:extLst>
            </p:cNvPr>
            <p:cNvSpPr txBox="1">
              <a:spLocks/>
            </p:cNvSpPr>
            <p:nvPr/>
          </p:nvSpPr>
          <p:spPr>
            <a:xfrm>
              <a:off x="6336396" y="2636880"/>
              <a:ext cx="1776127" cy="338554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spAutoFit/>
            </a:bodyPr>
            <a:lstStyle>
              <a:lvl1pPr marL="180975" indent="-180975" algn="l" defTabSz="180000" rtl="0" eaLnBrk="1" latinLnBrk="0" hangingPunct="1">
                <a:lnSpc>
                  <a:spcPts val="18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2864"/>
                </a:buClr>
                <a:buFont typeface="Arial" panose="020B0604020202020204" pitchFamily="34" charset="0"/>
                <a:buChar char="•"/>
                <a:tabLst>
                  <a:tab pos="180000" algn="l"/>
                  <a:tab pos="360000" algn="l"/>
                </a:tabLst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1pPr>
              <a:lvl2pPr marL="360363" indent="-179388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2pPr>
              <a:lvl3pPr marL="541338" indent="-18097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3pPr>
              <a:lvl4pPr marL="714375" indent="-17462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4pPr>
              <a:lvl5pPr marL="1000125" indent="-285750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de-DE" sz="1100" dirty="0"/>
                <a:t>Sample Environment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de-DE" sz="1100" dirty="0"/>
                <a:t>+ </a:t>
              </a:r>
              <a:r>
                <a:rPr lang="de-DE" sz="1100" dirty="0" err="1"/>
                <a:t>SECoP</a:t>
              </a:r>
              <a:r>
                <a:rPr lang="de-DE" sz="1100" dirty="0"/>
                <a:t> Server (</a:t>
              </a:r>
              <a:r>
                <a:rPr lang="de-DE" sz="1100" dirty="0" err="1"/>
                <a:t>SECnode</a:t>
              </a:r>
              <a:r>
                <a:rPr lang="de-DE" sz="1100" dirty="0"/>
                <a:t>)</a:t>
              </a:r>
            </a:p>
          </p:txBody>
        </p:sp>
        <p:sp>
          <p:nvSpPr>
            <p:cNvPr id="45" name="Inhaltsplatzhalter 3_16">
              <a:extLst>
                <a:ext uri="{FF2B5EF4-FFF2-40B4-BE49-F238E27FC236}">
                  <a16:creationId xmlns:a16="http://schemas.microsoft.com/office/drawing/2014/main" id="{20C59C23-B05B-B8B1-2B5B-A139EA5A1987}"/>
                </a:ext>
              </a:extLst>
            </p:cNvPr>
            <p:cNvSpPr txBox="1">
              <a:spLocks/>
            </p:cNvSpPr>
            <p:nvPr/>
          </p:nvSpPr>
          <p:spPr>
            <a:xfrm>
              <a:off x="4413380" y="2514636"/>
              <a:ext cx="464871" cy="169277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spAutoFit/>
            </a:bodyPr>
            <a:lstStyle>
              <a:lvl1pPr marL="180975" indent="-180975" algn="l" defTabSz="180000" rtl="0" eaLnBrk="1" latinLnBrk="0" hangingPunct="1">
                <a:lnSpc>
                  <a:spcPts val="18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2864"/>
                </a:buClr>
                <a:buFont typeface="Arial" panose="020B0604020202020204" pitchFamily="34" charset="0"/>
                <a:buChar char="•"/>
                <a:tabLst>
                  <a:tab pos="180000" algn="l"/>
                  <a:tab pos="360000" algn="l"/>
                </a:tabLst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1pPr>
              <a:lvl2pPr marL="360363" indent="-179388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2pPr>
              <a:lvl3pPr marL="541338" indent="-18097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3pPr>
              <a:lvl4pPr marL="714375" indent="-17462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4pPr>
              <a:lvl5pPr marL="1000125" indent="-285750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de-DE" sz="1100" dirty="0" err="1"/>
                <a:t>SECoP</a:t>
              </a:r>
              <a:endParaRPr lang="de-DE" sz="1100" dirty="0"/>
            </a:p>
          </p:txBody>
        </p: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817EF48F-D6AE-974D-7252-A108163C492D}"/>
                </a:ext>
              </a:extLst>
            </p:cNvPr>
            <p:cNvGrpSpPr/>
            <p:nvPr/>
          </p:nvGrpSpPr>
          <p:grpSpPr>
            <a:xfrm>
              <a:off x="2171011" y="2316783"/>
              <a:ext cx="2125180" cy="1039190"/>
              <a:chOff x="2171011" y="1016520"/>
              <a:chExt cx="2125180" cy="1039190"/>
            </a:xfrm>
          </p:grpSpPr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0A398A73-F1E3-81FC-B257-0E6CEB05F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8489" y="1016520"/>
                <a:ext cx="1317702" cy="1039190"/>
              </a:xfrm>
              <a:prstGeom prst="rect">
                <a:avLst/>
              </a:prstGeom>
            </p:spPr>
          </p:pic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62C75112-F9FE-E167-8765-E2F7E24DB8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5635" t="39365" r="35556" b="29877"/>
              <a:stretch/>
            </p:blipFill>
            <p:spPr>
              <a:xfrm>
                <a:off x="2171011" y="1149573"/>
                <a:ext cx="1348753" cy="809995"/>
              </a:xfrm>
              <a:prstGeom prst="rect">
                <a:avLst/>
              </a:prstGeom>
            </p:spPr>
          </p:pic>
        </p:grp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D7CB50D-F065-DDBC-01B3-B549FE072AFC}"/>
              </a:ext>
            </a:extLst>
          </p:cNvPr>
          <p:cNvGrpSpPr/>
          <p:nvPr/>
        </p:nvGrpSpPr>
        <p:grpSpPr>
          <a:xfrm>
            <a:off x="2324166" y="3545591"/>
            <a:ext cx="5788357" cy="1182160"/>
            <a:chOff x="2324166" y="3545591"/>
            <a:chExt cx="5788357" cy="1182160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30816B39-6A7D-259B-F141-DCA18BBBBA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6462" y="4112404"/>
              <a:ext cx="509886" cy="6579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993385B1-9523-3F57-7ECB-8AB892FF9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63217" y="3914132"/>
              <a:ext cx="274036" cy="396546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DA248C20-E3DE-4D65-D557-B694056E1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4928" y="3545591"/>
              <a:ext cx="945727" cy="1182160"/>
            </a:xfrm>
            <a:prstGeom prst="rect">
              <a:avLst/>
            </a:prstGeom>
            <a:effectLst>
              <a:outerShdw blurRad="50800" dist="63500" dir="5400000" sx="98000" sy="98000" algn="ctr" rotWithShape="0">
                <a:srgbClr val="000000">
                  <a:alpha val="77000"/>
                </a:srgbClr>
              </a:outerShdw>
            </a:effectLst>
          </p:spPr>
        </p:pic>
        <p:pic>
          <p:nvPicPr>
            <p:cNvPr id="52" name="Grafik 3" descr="eingesteckt ausgesteckt mit einfarbiger Füllung">
              <a:extLst>
                <a:ext uri="{FF2B5EF4-FFF2-40B4-BE49-F238E27FC236}">
                  <a16:creationId xmlns:a16="http://schemas.microsoft.com/office/drawing/2014/main" id="{855E4BEC-151A-EBCD-921A-31184DB7B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4425788" y="3906268"/>
              <a:ext cx="412272" cy="412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Inhaltsplatzhalter 3_16">
              <a:extLst>
                <a:ext uri="{FF2B5EF4-FFF2-40B4-BE49-F238E27FC236}">
                  <a16:creationId xmlns:a16="http://schemas.microsoft.com/office/drawing/2014/main" id="{EB44B433-5671-C03B-4EF2-F80910A314C4}"/>
                </a:ext>
              </a:extLst>
            </p:cNvPr>
            <p:cNvSpPr txBox="1">
              <a:spLocks/>
            </p:cNvSpPr>
            <p:nvPr/>
          </p:nvSpPr>
          <p:spPr>
            <a:xfrm>
              <a:off x="6336396" y="3964105"/>
              <a:ext cx="1776127" cy="338554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spAutoFit/>
            </a:bodyPr>
            <a:lstStyle>
              <a:lvl1pPr marL="180975" indent="-180975" algn="l" defTabSz="180000" rtl="0" eaLnBrk="1" latinLnBrk="0" hangingPunct="1">
                <a:lnSpc>
                  <a:spcPts val="18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2864"/>
                </a:buClr>
                <a:buFont typeface="Arial" panose="020B0604020202020204" pitchFamily="34" charset="0"/>
                <a:buChar char="•"/>
                <a:tabLst>
                  <a:tab pos="180000" algn="l"/>
                  <a:tab pos="360000" algn="l"/>
                </a:tabLst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1pPr>
              <a:lvl2pPr marL="360363" indent="-179388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2pPr>
              <a:lvl3pPr marL="541338" indent="-18097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3pPr>
              <a:lvl4pPr marL="714375" indent="-17462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4pPr>
              <a:lvl5pPr marL="1000125" indent="-285750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de-DE" sz="1100" dirty="0"/>
                <a:t>Sample Environment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de-DE" sz="1100" dirty="0"/>
                <a:t>+ </a:t>
              </a:r>
              <a:r>
                <a:rPr lang="de-DE" sz="1100" dirty="0" err="1"/>
                <a:t>SECoP</a:t>
              </a:r>
              <a:r>
                <a:rPr lang="de-DE" sz="1100" dirty="0"/>
                <a:t> Server (</a:t>
              </a:r>
              <a:r>
                <a:rPr lang="de-DE" sz="1100" dirty="0" err="1"/>
                <a:t>SECnode</a:t>
              </a:r>
              <a:r>
                <a:rPr lang="de-DE" sz="1100" dirty="0"/>
                <a:t>)</a:t>
              </a:r>
            </a:p>
          </p:txBody>
        </p:sp>
        <p:sp>
          <p:nvSpPr>
            <p:cNvPr id="55" name="Inhaltsplatzhalter 3_16">
              <a:extLst>
                <a:ext uri="{FF2B5EF4-FFF2-40B4-BE49-F238E27FC236}">
                  <a16:creationId xmlns:a16="http://schemas.microsoft.com/office/drawing/2014/main" id="{DB31FCDA-F378-1612-2979-D6B13EAA1984}"/>
                </a:ext>
              </a:extLst>
            </p:cNvPr>
            <p:cNvSpPr txBox="1">
              <a:spLocks/>
            </p:cNvSpPr>
            <p:nvPr/>
          </p:nvSpPr>
          <p:spPr>
            <a:xfrm>
              <a:off x="4413380" y="3808938"/>
              <a:ext cx="464871" cy="169277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spAutoFit/>
            </a:bodyPr>
            <a:lstStyle>
              <a:lvl1pPr marL="180975" indent="-180975" algn="l" defTabSz="180000" rtl="0" eaLnBrk="1" latinLnBrk="0" hangingPunct="1">
                <a:lnSpc>
                  <a:spcPts val="18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2864"/>
                </a:buClr>
                <a:buFont typeface="Arial" panose="020B0604020202020204" pitchFamily="34" charset="0"/>
                <a:buChar char="•"/>
                <a:tabLst>
                  <a:tab pos="180000" algn="l"/>
                  <a:tab pos="360000" algn="l"/>
                </a:tabLst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1pPr>
              <a:lvl2pPr marL="360363" indent="-179388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2pPr>
              <a:lvl3pPr marL="541338" indent="-18097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3pPr>
              <a:lvl4pPr marL="714375" indent="-174625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4pPr>
              <a:lvl5pPr marL="1000125" indent="-285750" algn="l" defTabSz="914400" rtl="0" eaLnBrk="1" latinLnBrk="0" hangingPunct="1">
                <a:spcBef>
                  <a:spcPct val="20000"/>
                </a:spcBef>
                <a:buClr>
                  <a:srgbClr val="002864"/>
                </a:buClr>
                <a:buFont typeface="Arial" panose="020B0604020202020204" pitchFamily="34" charset="0"/>
                <a:buChar char="•"/>
                <a:defRPr sz="1400" kern="1200">
                  <a:solidFill>
                    <a:srgbClr val="002864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de-DE" sz="1100" dirty="0" err="1"/>
                <a:t>SECoP</a:t>
              </a:r>
              <a:endParaRPr lang="de-DE" sz="1100" dirty="0"/>
            </a:p>
          </p:txBody>
        </p: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E1B02C9D-12BD-0D9D-D99F-35B3AEDA7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4166" y="3584160"/>
              <a:ext cx="1753334" cy="1067708"/>
            </a:xfrm>
            <a:prstGeom prst="rect">
              <a:avLst/>
            </a:prstGeom>
          </p:spPr>
        </p:pic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CF518FD4-8BAA-6AD0-CA88-6CBB7B6018ED}"/>
              </a:ext>
            </a:extLst>
          </p:cNvPr>
          <p:cNvSpPr txBox="1"/>
          <p:nvPr/>
        </p:nvSpPr>
        <p:spPr>
          <a:xfrm>
            <a:off x="317022" y="1498864"/>
            <a:ext cx="3739124" cy="2508892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accent1">
                <a:shade val="15000"/>
              </a:schemeClr>
            </a:solidFill>
            <a:round/>
          </a:ln>
        </p:spPr>
        <p:txBody>
          <a:bodyPr wrap="square" rtlCol="0">
            <a:spAutoFit/>
          </a:bodyPr>
          <a:lstStyle/>
          <a:p>
            <a:r>
              <a:rPr lang="de-DE" sz="1600" dirty="0" err="1"/>
              <a:t>Metadata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describe</a:t>
            </a:r>
            <a:r>
              <a:rPr lang="de-DE" sz="1600" dirty="0"/>
              <a:t> SE </a:t>
            </a:r>
            <a:r>
              <a:rPr lang="de-DE" sz="1600" dirty="0" err="1"/>
              <a:t>sufficiently</a:t>
            </a:r>
            <a:r>
              <a:rPr lang="de-DE" sz="1600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/>
              <a:t>Model / </a:t>
            </a:r>
            <a:r>
              <a:rPr lang="de-DE" sz="1600" dirty="0" err="1"/>
              <a:t>kind</a:t>
            </a:r>
            <a:r>
              <a:rPr lang="de-DE" sz="1600" dirty="0"/>
              <a:t> (</a:t>
            </a:r>
            <a:r>
              <a:rPr lang="de-DE" sz="1600" dirty="0" err="1"/>
              <a:t>cryo</a:t>
            </a:r>
            <a:r>
              <a:rPr lang="de-DE" sz="1600" dirty="0"/>
              <a:t>, </a:t>
            </a:r>
            <a:r>
              <a:rPr lang="de-DE" sz="1600" dirty="0" err="1"/>
              <a:t>magnet</a:t>
            </a:r>
            <a:r>
              <a:rPr lang="de-DE" sz="1600" dirty="0"/>
              <a:t>…)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/>
              <a:t>Parameters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read</a:t>
            </a:r>
            <a:endParaRPr lang="de-DE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/>
              <a:t>Parameters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set</a:t>
            </a:r>
            <a:r>
              <a:rPr lang="de-DE" sz="1600" dirty="0"/>
              <a:t> (+ </a:t>
            </a:r>
            <a:r>
              <a:rPr lang="de-DE" sz="1600" dirty="0" err="1"/>
              <a:t>limits</a:t>
            </a:r>
            <a:r>
              <a:rPr lang="de-DE" sz="16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/>
              <a:t>Units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ð"/>
            </a:pPr>
            <a:r>
              <a:rPr lang="de-DE" sz="1600" dirty="0" err="1"/>
              <a:t>Standardised</a:t>
            </a:r>
            <a:r>
              <a:rPr lang="de-DE" sz="1600" dirty="0"/>
              <a:t> </a:t>
            </a:r>
            <a:r>
              <a:rPr lang="de-DE" sz="1600" dirty="0" err="1"/>
              <a:t>format</a:t>
            </a:r>
            <a:r>
              <a:rPr lang="de-DE" sz="1600" dirty="0"/>
              <a:t> (</a:t>
            </a:r>
            <a:r>
              <a:rPr lang="de-DE" sz="1600" dirty="0" err="1"/>
              <a:t>schema</a:t>
            </a:r>
            <a:r>
              <a:rPr lang="de-DE" sz="1600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ð"/>
            </a:pPr>
            <a:r>
              <a:rPr lang="de-DE" sz="1600" dirty="0" err="1"/>
              <a:t>Standardised</a:t>
            </a:r>
            <a:r>
              <a:rPr lang="de-DE" sz="1600" dirty="0"/>
              <a:t> </a:t>
            </a:r>
            <a:r>
              <a:rPr lang="de-DE" sz="1600" dirty="0" err="1"/>
              <a:t>storage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(</a:t>
            </a:r>
            <a:r>
              <a:rPr lang="de-DE" sz="1600" dirty="0" err="1"/>
              <a:t>meta</a:t>
            </a:r>
            <a:r>
              <a:rPr lang="de-DE" sz="1600" dirty="0"/>
              <a:t>)</a:t>
            </a:r>
            <a:r>
              <a:rPr lang="de-DE" sz="1600" dirty="0" err="1"/>
              <a:t>data</a:t>
            </a:r>
            <a:endParaRPr lang="en-US" sz="1600" dirty="0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31BEDFB-9797-5B2B-4CD3-446859F19C72}"/>
              </a:ext>
            </a:extLst>
          </p:cNvPr>
          <p:cNvCxnSpPr>
            <a:cxnSpLocks/>
          </p:cNvCxnSpPr>
          <p:nvPr/>
        </p:nvCxnSpPr>
        <p:spPr>
          <a:xfrm>
            <a:off x="3810000" y="1727200"/>
            <a:ext cx="0" cy="19122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CF75D70E-2D46-D946-B745-C708BFB4E9AF}"/>
              </a:ext>
            </a:extLst>
          </p:cNvPr>
          <p:cNvSpPr txBox="1"/>
          <p:nvPr/>
        </p:nvSpPr>
        <p:spPr>
          <a:xfrm>
            <a:off x="3920501" y="2414685"/>
            <a:ext cx="2379609" cy="58477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00B0F0"/>
            </a:solidFill>
            <a:round/>
          </a:ln>
        </p:spPr>
        <p:txBody>
          <a:bodyPr wrap="square" rtlCol="0">
            <a:spAutoFit/>
          </a:bodyPr>
          <a:lstStyle/>
          <a:p>
            <a:r>
              <a:rPr lang="de-DE" sz="1600" dirty="0" err="1"/>
              <a:t>Automatic</a:t>
            </a:r>
            <a:r>
              <a:rPr lang="de-DE" sz="1600" dirty="0"/>
              <a:t> </a:t>
            </a:r>
            <a:r>
              <a:rPr lang="de-DE" sz="1600" dirty="0" err="1"/>
              <a:t>storage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important</a:t>
            </a:r>
            <a:r>
              <a:rPr lang="de-DE" sz="1600" dirty="0"/>
              <a:t> </a:t>
            </a:r>
            <a:r>
              <a:rPr lang="de-DE" sz="1600" dirty="0" err="1"/>
              <a:t>metadata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8623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D76A5-E140-4723-F1F1-5FBE83B8D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8900A9C6-E00F-6104-87D2-71F60EEED6E5}"/>
              </a:ext>
            </a:extLst>
          </p:cNvPr>
          <p:cNvSpPr txBox="1">
            <a:spLocks/>
          </p:cNvSpPr>
          <p:nvPr/>
        </p:nvSpPr>
        <p:spPr bwMode="auto">
          <a:xfrm>
            <a:off x="262711" y="104355"/>
            <a:ext cx="7886700" cy="68763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 cap="none" baseline="0">
                <a:solidFill>
                  <a:srgbClr val="0028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ample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nvironment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mmunication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rotocol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6A63B36-218A-9CCA-76E5-CEBEEC4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0"/>
                    </a14:imgEffect>
                    <a14:imgEffect>
                      <a14:brightnessContrast contrast="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03" y="1074057"/>
            <a:ext cx="5963851" cy="37084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C2C869C-35F1-6CC1-4EEC-3EF351DF66C9}"/>
              </a:ext>
            </a:extLst>
          </p:cNvPr>
          <p:cNvSpPr txBox="1"/>
          <p:nvPr/>
        </p:nvSpPr>
        <p:spPr>
          <a:xfrm>
            <a:off x="5681436" y="3999690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Experiment </a:t>
            </a:r>
            <a:r>
              <a:rPr lang="de-DE" sz="1400" dirty="0" err="1"/>
              <a:t>control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</a:p>
          <a:p>
            <a:r>
              <a:rPr lang="de-DE" sz="1400" dirty="0" err="1"/>
              <a:t>target</a:t>
            </a:r>
            <a:r>
              <a:rPr lang="de-DE" sz="1400" dirty="0"/>
              <a:t> </a:t>
            </a:r>
            <a:r>
              <a:rPr lang="de-DE" sz="1400" dirty="0" err="1"/>
              <a:t>temperature</a:t>
            </a:r>
            <a:endParaRPr lang="en-US" sz="14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3109685-FE59-0ED2-45CE-3B0E24403574}"/>
              </a:ext>
            </a:extLst>
          </p:cNvPr>
          <p:cNvSpPr txBox="1"/>
          <p:nvPr/>
        </p:nvSpPr>
        <p:spPr>
          <a:xfrm>
            <a:off x="5038646" y="2240895"/>
            <a:ext cx="31774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List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modules</a:t>
            </a:r>
            <a:r>
              <a:rPr lang="de-DE" sz="1400" dirty="0"/>
              <a:t> (</a:t>
            </a:r>
            <a:r>
              <a:rPr lang="de-DE" sz="1400" dirty="0" err="1"/>
              <a:t>dynamic</a:t>
            </a:r>
            <a:r>
              <a:rPr lang="de-DE" sz="1400" dirty="0"/>
              <a:t> </a:t>
            </a:r>
            <a:r>
              <a:rPr lang="de-DE" sz="1400" dirty="0" err="1"/>
              <a:t>parameters</a:t>
            </a:r>
            <a:r>
              <a:rPr lang="de-DE" sz="1400" dirty="0"/>
              <a:t>)</a:t>
            </a:r>
            <a:br>
              <a:rPr lang="de-DE" sz="1400" dirty="0"/>
            </a:br>
            <a:r>
              <a:rPr lang="de-DE" sz="1400" dirty="0"/>
              <a:t>(e.g. a </a:t>
            </a:r>
            <a:r>
              <a:rPr lang="de-DE" sz="1400" dirty="0" err="1"/>
              <a:t>magnet</a:t>
            </a:r>
            <a:r>
              <a:rPr lang="de-DE" sz="1400" dirty="0"/>
              <a:t> </a:t>
            </a:r>
            <a:r>
              <a:rPr lang="de-DE" sz="1400" dirty="0" err="1"/>
              <a:t>could</a:t>
            </a:r>
            <a:r>
              <a:rPr lang="de-DE" sz="1400" dirty="0"/>
              <a:t> </a:t>
            </a:r>
            <a:r>
              <a:rPr lang="de-DE" sz="1400" dirty="0" err="1"/>
              <a:t>read</a:t>
            </a:r>
            <a:r>
              <a:rPr lang="de-DE" sz="1400" dirty="0"/>
              <a:t>/</a:t>
            </a:r>
            <a:r>
              <a:rPr lang="de-DE" sz="1400" dirty="0" err="1"/>
              <a:t>set</a:t>
            </a:r>
            <a:r>
              <a:rPr lang="de-DE" sz="1400" dirty="0"/>
              <a:t> </a:t>
            </a:r>
            <a:r>
              <a:rPr lang="de-DE" sz="1400" dirty="0" err="1"/>
              <a:t>several</a:t>
            </a:r>
            <a:endParaRPr lang="de-DE" sz="1400" dirty="0"/>
          </a:p>
          <a:p>
            <a:r>
              <a:rPr lang="de-DE" sz="1400" dirty="0" err="1"/>
              <a:t>temperatures</a:t>
            </a:r>
            <a:r>
              <a:rPr lang="de-DE" sz="1400" dirty="0"/>
              <a:t> and a </a:t>
            </a:r>
            <a:r>
              <a:rPr lang="de-DE" sz="1400" dirty="0" err="1"/>
              <a:t>magnetic</a:t>
            </a:r>
            <a:r>
              <a:rPr lang="de-DE" sz="1400" dirty="0"/>
              <a:t> </a:t>
            </a:r>
            <a:r>
              <a:rPr lang="de-DE" sz="1400" dirty="0" err="1"/>
              <a:t>field</a:t>
            </a:r>
            <a:r>
              <a:rPr lang="de-DE" sz="1400" dirty="0"/>
              <a:t>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2F4C231-77FF-98BD-48E4-BF7C9A9414C2}"/>
              </a:ext>
            </a:extLst>
          </p:cNvPr>
          <p:cNvSpPr txBox="1"/>
          <p:nvPr/>
        </p:nvSpPr>
        <p:spPr>
          <a:xfrm>
            <a:off x="5681436" y="3273882"/>
            <a:ext cx="2472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Experiment </a:t>
            </a:r>
            <a:r>
              <a:rPr lang="de-DE" sz="1400" dirty="0" err="1"/>
              <a:t>control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read</a:t>
            </a:r>
            <a:r>
              <a:rPr lang="de-DE" sz="1400" dirty="0"/>
              <a:t> </a:t>
            </a:r>
          </a:p>
          <a:p>
            <a:r>
              <a:rPr lang="de-DE" sz="1400" dirty="0" err="1"/>
              <a:t>current</a:t>
            </a:r>
            <a:r>
              <a:rPr lang="de-DE" sz="1400" dirty="0"/>
              <a:t> </a:t>
            </a:r>
            <a:r>
              <a:rPr lang="de-DE" sz="1400" dirty="0" err="1"/>
              <a:t>temperature</a:t>
            </a:r>
            <a:endParaRPr lang="en-US" sz="1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405A77C-7D21-4DF5-77A8-BC209774F9A8}"/>
              </a:ext>
            </a:extLst>
          </p:cNvPr>
          <p:cNvSpPr txBox="1"/>
          <p:nvPr/>
        </p:nvSpPr>
        <p:spPr>
          <a:xfrm>
            <a:off x="5029194" y="1347166"/>
            <a:ext cx="3276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General </a:t>
            </a:r>
            <a:r>
              <a:rPr lang="de-DE" sz="1400" dirty="0" err="1"/>
              <a:t>description</a:t>
            </a:r>
            <a:r>
              <a:rPr lang="de-DE" sz="1400" dirty="0"/>
              <a:t> (</a:t>
            </a:r>
            <a:r>
              <a:rPr lang="de-DE" sz="1400" dirty="0" err="1"/>
              <a:t>static</a:t>
            </a:r>
            <a:r>
              <a:rPr lang="de-DE" sz="1400" dirty="0"/>
              <a:t> </a:t>
            </a:r>
            <a:r>
              <a:rPr lang="de-DE" sz="1400" dirty="0" err="1"/>
              <a:t>parameters</a:t>
            </a:r>
            <a:r>
              <a:rPr lang="de-DE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4382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D76A5-E140-4723-F1F1-5FBE83B8D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8900A9C6-E00F-6104-87D2-71F60EEED6E5}"/>
              </a:ext>
            </a:extLst>
          </p:cNvPr>
          <p:cNvSpPr txBox="1">
            <a:spLocks/>
          </p:cNvSpPr>
          <p:nvPr/>
        </p:nvSpPr>
        <p:spPr bwMode="auto">
          <a:xfrm>
            <a:off x="262711" y="104355"/>
            <a:ext cx="7886700" cy="68763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 cap="none" baseline="0">
                <a:solidFill>
                  <a:srgbClr val="0028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SECoP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: </a:t>
            </a: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Meaning</a:t>
            </a:r>
            <a:endParaRPr kumimoji="0" lang="de-DE" sz="2000" i="0" u="none" strike="noStrike" kern="1200" cap="none" spc="0" normalizeH="0" baseline="0" noProof="0" dirty="0">
              <a:ln>
                <a:noFill/>
              </a:ln>
              <a:solidFill>
                <a:srgbClr val="00286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7117BB1-B1A9-FB84-3E85-71CE132E8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03" y="969496"/>
            <a:ext cx="5751896" cy="2314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Each module defines what it does: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"meaning": 	{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/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"key": “sample temperature",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/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"link": "http://purl.allotrope.org/ontologies/result#AFR_0002149 ",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/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"function":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temperature_regulation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",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    "importance": 20,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   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belongs_to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": "sample" }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04A786A-ECED-5A19-329A-D87B7989D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511" y="4712613"/>
            <a:ext cx="4136069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Rules: 	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Parameter or module property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All fields are optional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“Link” points to a specific entry, key is just an additional information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“Importance” is valid for both “function” and vocabulary “link”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1AC9DC83-04DC-09F4-7D3C-3B3A8C9586BB}"/>
              </a:ext>
            </a:extLst>
          </p:cNvPr>
          <p:cNvGrpSpPr/>
          <p:nvPr/>
        </p:nvGrpSpPr>
        <p:grpSpPr>
          <a:xfrm>
            <a:off x="7349558" y="1044365"/>
            <a:ext cx="1446097" cy="3609364"/>
            <a:chOff x="7088302" y="1044365"/>
            <a:chExt cx="1446097" cy="3609364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86D96B5A-4A7C-68FF-8323-2D74BC3E6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</a:blip>
            <a:stretch>
              <a:fillRect/>
            </a:stretch>
          </p:blipFill>
          <p:spPr>
            <a:xfrm rot="5400000">
              <a:off x="6006669" y="2125998"/>
              <a:ext cx="3609364" cy="1446097"/>
            </a:xfrm>
            <a:prstGeom prst="rect">
              <a:avLst/>
            </a:prstGeom>
          </p:spPr>
        </p:pic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FD95FED1-ACA5-CFBE-3F28-FD2F8E21F5E1}"/>
                </a:ext>
              </a:extLst>
            </p:cNvPr>
            <p:cNvGrpSpPr/>
            <p:nvPr/>
          </p:nvGrpSpPr>
          <p:grpSpPr>
            <a:xfrm>
              <a:off x="7663218" y="1119116"/>
              <a:ext cx="309600" cy="2664088"/>
              <a:chOff x="7663218" y="1119116"/>
              <a:chExt cx="309600" cy="2664088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FE8B1D5D-AC2E-82D7-258B-E9789ADBB813}"/>
                  </a:ext>
                </a:extLst>
              </p:cNvPr>
              <p:cNvCxnSpPr/>
              <p:nvPr/>
            </p:nvCxnSpPr>
            <p:spPr>
              <a:xfrm>
                <a:off x="7663218" y="1119116"/>
                <a:ext cx="309600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1D77814-D353-DF39-92E5-C07709D29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1351" y="1126292"/>
                <a:ext cx="12416" cy="252000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CFD37E21-E8F4-4D47-B1EE-86CB9B99B0A0}"/>
                  </a:ext>
                </a:extLst>
              </p:cNvPr>
              <p:cNvSpPr/>
              <p:nvPr/>
            </p:nvSpPr>
            <p:spPr>
              <a:xfrm>
                <a:off x="7786231" y="3610844"/>
                <a:ext cx="71581" cy="17236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361917A7-D578-72D1-E9A0-51C0194A3C46}"/>
              </a:ext>
            </a:extLst>
          </p:cNvPr>
          <p:cNvSpPr txBox="1"/>
          <p:nvPr/>
        </p:nvSpPr>
        <p:spPr>
          <a:xfrm>
            <a:off x="4690432" y="3313956"/>
            <a:ext cx="126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SE </a:t>
            </a:r>
            <a:r>
              <a:rPr lang="de-DE" sz="1200" dirty="0" err="1"/>
              <a:t>temperature</a:t>
            </a:r>
            <a:br>
              <a:rPr lang="de-DE" sz="1200" dirty="0"/>
            </a:br>
            <a:r>
              <a:rPr lang="de-DE" sz="1200" dirty="0"/>
              <a:t>(</a:t>
            </a:r>
            <a:r>
              <a:rPr lang="de-DE" sz="1200" dirty="0" err="1"/>
              <a:t>importance</a:t>
            </a:r>
            <a:r>
              <a:rPr lang="de-DE" sz="1200" dirty="0"/>
              <a:t> 5)</a:t>
            </a:r>
            <a:endParaRPr lang="en-US" sz="1200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3CA431C-2E2B-E7BF-883A-60C4F942514C}"/>
              </a:ext>
            </a:extLst>
          </p:cNvPr>
          <p:cNvCxnSpPr>
            <a:cxnSpLocks/>
          </p:cNvCxnSpPr>
          <p:nvPr/>
        </p:nvCxnSpPr>
        <p:spPr>
          <a:xfrm flipV="1">
            <a:off x="6615959" y="3514001"/>
            <a:ext cx="1456648" cy="503207"/>
          </a:xfrm>
          <a:prstGeom prst="line">
            <a:avLst/>
          </a:prstGeom>
          <a:ln w="254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8B072DD-9539-D940-2114-E54E243E8ECF}"/>
              </a:ext>
            </a:extLst>
          </p:cNvPr>
          <p:cNvSpPr txBox="1"/>
          <p:nvPr/>
        </p:nvSpPr>
        <p:spPr>
          <a:xfrm>
            <a:off x="4690432" y="3877053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Sample stick </a:t>
            </a:r>
            <a:r>
              <a:rPr lang="de-DE" sz="1200" dirty="0" err="1"/>
              <a:t>temperature</a:t>
            </a:r>
            <a:br>
              <a:rPr lang="de-DE" sz="1200" dirty="0"/>
            </a:br>
            <a:r>
              <a:rPr lang="de-DE" sz="1200" dirty="0"/>
              <a:t>(</a:t>
            </a:r>
            <a:r>
              <a:rPr lang="de-DE" sz="1200" dirty="0" err="1"/>
              <a:t>importance</a:t>
            </a:r>
            <a:r>
              <a:rPr lang="de-DE" sz="1200" dirty="0"/>
              <a:t> 10)</a:t>
            </a:r>
            <a:endParaRPr lang="en-US" sz="12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2FA0F8B-2802-29D2-14DB-F1DB093956A8}"/>
              </a:ext>
            </a:extLst>
          </p:cNvPr>
          <p:cNvSpPr txBox="1"/>
          <p:nvPr/>
        </p:nvSpPr>
        <p:spPr>
          <a:xfrm>
            <a:off x="4690432" y="4394011"/>
            <a:ext cx="204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Sample holder </a:t>
            </a:r>
            <a:r>
              <a:rPr lang="de-DE" sz="1200" dirty="0" err="1"/>
              <a:t>temperature</a:t>
            </a:r>
            <a:br>
              <a:rPr lang="de-DE" sz="1200" dirty="0"/>
            </a:br>
            <a:r>
              <a:rPr lang="de-DE" sz="1200" dirty="0"/>
              <a:t>(</a:t>
            </a:r>
            <a:r>
              <a:rPr lang="de-DE" sz="1200" dirty="0" err="1"/>
              <a:t>importance</a:t>
            </a:r>
            <a:r>
              <a:rPr lang="de-DE" sz="1200" dirty="0"/>
              <a:t> 20)</a:t>
            </a:r>
            <a:endParaRPr lang="en-US" sz="1200" dirty="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44DA5699-7589-BC2D-39BC-7C4672A46089}"/>
              </a:ext>
            </a:extLst>
          </p:cNvPr>
          <p:cNvCxnSpPr>
            <a:cxnSpLocks/>
          </p:cNvCxnSpPr>
          <p:nvPr/>
        </p:nvCxnSpPr>
        <p:spPr>
          <a:xfrm>
            <a:off x="5950713" y="3422210"/>
            <a:ext cx="1973761" cy="0"/>
          </a:xfrm>
          <a:prstGeom prst="line">
            <a:avLst/>
          </a:prstGeom>
          <a:ln w="254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6E964493-7413-01BF-0368-35D6B46ECCB6}"/>
              </a:ext>
            </a:extLst>
          </p:cNvPr>
          <p:cNvCxnSpPr>
            <a:cxnSpLocks/>
          </p:cNvCxnSpPr>
          <p:nvPr/>
        </p:nvCxnSpPr>
        <p:spPr>
          <a:xfrm flipV="1">
            <a:off x="6732979" y="3697024"/>
            <a:ext cx="1341667" cy="696987"/>
          </a:xfrm>
          <a:prstGeom prst="line">
            <a:avLst/>
          </a:prstGeom>
          <a:ln w="254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D8780D0C-91B1-586D-E3A1-B43682E9AD6F}"/>
              </a:ext>
            </a:extLst>
          </p:cNvPr>
          <p:cNvGrpSpPr/>
          <p:nvPr/>
        </p:nvGrpSpPr>
        <p:grpSpPr>
          <a:xfrm>
            <a:off x="5823973" y="1677251"/>
            <a:ext cx="1494596" cy="1556557"/>
            <a:chOff x="5373148" y="1694350"/>
            <a:chExt cx="1548822" cy="1556557"/>
          </a:xfrm>
        </p:grpSpPr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0BBC37A6-7F20-0F0F-9440-F9F8BD9E232C}"/>
                </a:ext>
              </a:extLst>
            </p:cNvPr>
            <p:cNvSpPr txBox="1"/>
            <p:nvPr/>
          </p:nvSpPr>
          <p:spPr>
            <a:xfrm>
              <a:off x="5374245" y="1694350"/>
              <a:ext cx="13933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(human </a:t>
              </a:r>
              <a:r>
                <a:rPr lang="de-DE" sz="1200" dirty="0" err="1"/>
                <a:t>readable</a:t>
              </a:r>
              <a:r>
                <a:rPr lang="de-DE" sz="1200" dirty="0"/>
                <a:t>)</a:t>
              </a:r>
              <a:endParaRPr lang="en-US" sz="1200" dirty="0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D8EAC388-9744-D3FA-1E95-CEA5A7137322}"/>
                </a:ext>
              </a:extLst>
            </p:cNvPr>
            <p:cNvSpPr txBox="1"/>
            <p:nvPr/>
          </p:nvSpPr>
          <p:spPr>
            <a:xfrm>
              <a:off x="5374245" y="2019084"/>
              <a:ext cx="15039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(</a:t>
              </a:r>
              <a:r>
                <a:rPr lang="de-DE" sz="1200" dirty="0" err="1"/>
                <a:t>machine</a:t>
              </a:r>
              <a:r>
                <a:rPr lang="de-DE" sz="1200" dirty="0"/>
                <a:t> </a:t>
              </a:r>
              <a:r>
                <a:rPr lang="de-DE" sz="1200" dirty="0" err="1"/>
                <a:t>readable</a:t>
              </a:r>
              <a:r>
                <a:rPr lang="de-DE" sz="1200" dirty="0"/>
                <a:t>)</a:t>
              </a:r>
              <a:endParaRPr lang="en-US" sz="1200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E1B28D4A-5CA6-27A4-1C8F-BE9339CF8DE4}"/>
                </a:ext>
              </a:extLst>
            </p:cNvPr>
            <p:cNvSpPr txBox="1"/>
            <p:nvPr/>
          </p:nvSpPr>
          <p:spPr>
            <a:xfrm>
              <a:off x="5373634" y="2333263"/>
              <a:ext cx="11833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(</a:t>
              </a:r>
              <a:r>
                <a:rPr lang="de-DE" sz="1200" dirty="0" err="1"/>
                <a:t>SECoP</a:t>
              </a:r>
              <a:r>
                <a:rPr lang="de-DE" sz="1200" dirty="0"/>
                <a:t> </a:t>
              </a:r>
              <a:r>
                <a:rPr lang="de-DE" sz="1200" dirty="0" err="1"/>
                <a:t>class</a:t>
              </a:r>
              <a:r>
                <a:rPr lang="de-DE" sz="1200" dirty="0"/>
                <a:t>)</a:t>
              </a:r>
              <a:endParaRPr lang="en-US" sz="1200" dirty="0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24000259-B96F-0CA2-9102-B1930A809348}"/>
                </a:ext>
              </a:extLst>
            </p:cNvPr>
            <p:cNvSpPr txBox="1"/>
            <p:nvPr/>
          </p:nvSpPr>
          <p:spPr>
            <a:xfrm>
              <a:off x="5373148" y="2649108"/>
              <a:ext cx="15488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(</a:t>
              </a:r>
              <a:r>
                <a:rPr lang="de-DE" sz="1200" dirty="0" err="1"/>
                <a:t>artificial</a:t>
              </a:r>
              <a:r>
                <a:rPr lang="de-DE" sz="1200" dirty="0"/>
                <a:t> </a:t>
              </a:r>
              <a:r>
                <a:rPr lang="de-DE" sz="1200" dirty="0" err="1"/>
                <a:t>parameter</a:t>
              </a:r>
              <a:r>
                <a:rPr lang="de-DE" sz="1200" dirty="0"/>
                <a:t>)</a:t>
              </a:r>
              <a:endParaRPr lang="en-US" sz="1200" dirty="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4773F729-B882-DE30-F6B1-387DB1F19B52}"/>
                </a:ext>
              </a:extLst>
            </p:cNvPr>
            <p:cNvSpPr txBox="1"/>
            <p:nvPr/>
          </p:nvSpPr>
          <p:spPr>
            <a:xfrm>
              <a:off x="5376516" y="2973908"/>
              <a:ext cx="9428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(</a:t>
              </a:r>
              <a:r>
                <a:rPr lang="de-DE" sz="1200" dirty="0" err="1"/>
                <a:t>applies</a:t>
              </a:r>
              <a:r>
                <a:rPr lang="de-DE" sz="1200" dirty="0"/>
                <a:t> </a:t>
              </a:r>
              <a:r>
                <a:rPr lang="de-DE" sz="1200" dirty="0" err="1"/>
                <a:t>to</a:t>
              </a:r>
              <a:r>
                <a:rPr lang="de-DE" sz="1200" dirty="0"/>
                <a:t>)</a:t>
              </a:r>
              <a:endParaRPr lang="en-US" sz="1200" dirty="0"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EE74287A-2323-379C-8244-E0341CCC5C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20" r="58492" b="53015"/>
          <a:stretch/>
        </p:blipFill>
        <p:spPr>
          <a:xfrm>
            <a:off x="4759655" y="2727581"/>
            <a:ext cx="3795486" cy="2040146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CA4FAC1-B774-8005-EE40-D65C4CB687B5}"/>
              </a:ext>
            </a:extLst>
          </p:cNvPr>
          <p:cNvCxnSpPr>
            <a:cxnSpLocks/>
          </p:cNvCxnSpPr>
          <p:nvPr/>
        </p:nvCxnSpPr>
        <p:spPr>
          <a:xfrm flipH="1" flipV="1">
            <a:off x="4254755" y="2281475"/>
            <a:ext cx="421441" cy="390813"/>
          </a:xfrm>
          <a:prstGeom prst="straightConnector1">
            <a:avLst/>
          </a:prstGeom>
          <a:ln w="25400">
            <a:headEnd type="triangle"/>
            <a:tailEnd type="none"/>
          </a:ln>
          <a:effectLst>
            <a:outerShdw blurRad="50800" dist="38100" dir="5400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710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D76A5-E140-4723-F1F1-5FBE83B8D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8900A9C6-E00F-6104-87D2-71F60EEED6E5}"/>
              </a:ext>
            </a:extLst>
          </p:cNvPr>
          <p:cNvSpPr txBox="1">
            <a:spLocks/>
          </p:cNvSpPr>
          <p:nvPr/>
        </p:nvSpPr>
        <p:spPr bwMode="auto">
          <a:xfrm>
            <a:off x="262711" y="104355"/>
            <a:ext cx="7886700" cy="68763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 cap="none" baseline="0">
                <a:solidFill>
                  <a:srgbClr val="0028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SECoP</a:t>
            </a:r>
            <a:r>
              <a:rPr kumimoji="0" lang="de-DE" sz="2000" i="0" u="none" strike="noStrike" kern="1200" cap="none" spc="0" normalizeH="0" baseline="0" noProof="0" dirty="0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: </a:t>
            </a:r>
            <a:r>
              <a:rPr kumimoji="0" lang="de-DE" sz="2000" i="0" u="none" strike="noStrike" kern="1200" cap="none" spc="0" normalizeH="0" baseline="0" noProof="0" dirty="0" err="1">
                <a:ln>
                  <a:noFill/>
                </a:ln>
                <a:solidFill>
                  <a:srgbClr val="002864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Meaning</a:t>
            </a:r>
            <a:endParaRPr kumimoji="0" lang="de-DE" sz="2000" i="0" u="none" strike="noStrike" kern="1200" cap="none" spc="0" normalizeH="0" baseline="0" noProof="0" dirty="0">
              <a:ln>
                <a:noFill/>
              </a:ln>
              <a:solidFill>
                <a:srgbClr val="002864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7117BB1-B1A9-FB84-3E85-71CE132E8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03" y="969496"/>
            <a:ext cx="5751896" cy="2314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Each module defines what it does: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"meaning": 	{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/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"key": “sample temperature",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/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"link": "http://purl.allotrope.org/ontologies/result#AFR_0002149 ",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/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"function":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temperature_regulation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",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    "importance": 20,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   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belongs_to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": "sample" }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04A786A-ECED-5A19-329A-D87B7989D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511" y="4712613"/>
            <a:ext cx="4136069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Rules: 	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Parameter or module property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All fields are optional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“Link” points to a specific entry, key is just an additional information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“Importance” is valid for both “function” and vocabulary “link”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1AC9DC83-04DC-09F4-7D3C-3B3A8C9586BB}"/>
              </a:ext>
            </a:extLst>
          </p:cNvPr>
          <p:cNvGrpSpPr/>
          <p:nvPr/>
        </p:nvGrpSpPr>
        <p:grpSpPr>
          <a:xfrm>
            <a:off x="7349558" y="1044365"/>
            <a:ext cx="1446097" cy="3609364"/>
            <a:chOff x="7088302" y="1044365"/>
            <a:chExt cx="1446097" cy="3609364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86D96B5A-4A7C-68FF-8323-2D74BC3E6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</a:blip>
            <a:stretch>
              <a:fillRect/>
            </a:stretch>
          </p:blipFill>
          <p:spPr>
            <a:xfrm rot="5400000">
              <a:off x="6006669" y="2125998"/>
              <a:ext cx="3609364" cy="1446097"/>
            </a:xfrm>
            <a:prstGeom prst="rect">
              <a:avLst/>
            </a:prstGeom>
          </p:spPr>
        </p:pic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FD95FED1-ACA5-CFBE-3F28-FD2F8E21F5E1}"/>
                </a:ext>
              </a:extLst>
            </p:cNvPr>
            <p:cNvGrpSpPr/>
            <p:nvPr/>
          </p:nvGrpSpPr>
          <p:grpSpPr>
            <a:xfrm>
              <a:off x="7663218" y="1119116"/>
              <a:ext cx="309600" cy="2664088"/>
              <a:chOff x="7663218" y="1119116"/>
              <a:chExt cx="309600" cy="2664088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FE8B1D5D-AC2E-82D7-258B-E9789ADBB813}"/>
                  </a:ext>
                </a:extLst>
              </p:cNvPr>
              <p:cNvCxnSpPr/>
              <p:nvPr/>
            </p:nvCxnSpPr>
            <p:spPr>
              <a:xfrm>
                <a:off x="7663218" y="1119116"/>
                <a:ext cx="309600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1D77814-D353-DF39-92E5-C07709D29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1351" y="1126292"/>
                <a:ext cx="12416" cy="252000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CFD37E21-E8F4-4D47-B1EE-86CB9B99B0A0}"/>
                  </a:ext>
                </a:extLst>
              </p:cNvPr>
              <p:cNvSpPr/>
              <p:nvPr/>
            </p:nvSpPr>
            <p:spPr>
              <a:xfrm>
                <a:off x="7786231" y="3610844"/>
                <a:ext cx="71581" cy="17236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361917A7-D578-72D1-E9A0-51C0194A3C46}"/>
              </a:ext>
            </a:extLst>
          </p:cNvPr>
          <p:cNvSpPr txBox="1"/>
          <p:nvPr/>
        </p:nvSpPr>
        <p:spPr>
          <a:xfrm>
            <a:off x="4690432" y="3313956"/>
            <a:ext cx="126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SE </a:t>
            </a:r>
            <a:r>
              <a:rPr lang="de-DE" sz="1200" dirty="0" err="1"/>
              <a:t>temperature</a:t>
            </a:r>
            <a:br>
              <a:rPr lang="de-DE" sz="1200" dirty="0"/>
            </a:br>
            <a:r>
              <a:rPr lang="de-DE" sz="1200" dirty="0"/>
              <a:t>(</a:t>
            </a:r>
            <a:r>
              <a:rPr lang="de-DE" sz="1200" dirty="0" err="1"/>
              <a:t>importance</a:t>
            </a:r>
            <a:r>
              <a:rPr lang="de-DE" sz="1200" dirty="0"/>
              <a:t> 5)</a:t>
            </a:r>
            <a:endParaRPr lang="en-US" sz="1200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3CA431C-2E2B-E7BF-883A-60C4F942514C}"/>
              </a:ext>
            </a:extLst>
          </p:cNvPr>
          <p:cNvCxnSpPr>
            <a:cxnSpLocks/>
          </p:cNvCxnSpPr>
          <p:nvPr/>
        </p:nvCxnSpPr>
        <p:spPr>
          <a:xfrm flipV="1">
            <a:off x="6615959" y="3514001"/>
            <a:ext cx="1456648" cy="503207"/>
          </a:xfrm>
          <a:prstGeom prst="line">
            <a:avLst/>
          </a:prstGeom>
          <a:ln w="254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8B072DD-9539-D940-2114-E54E243E8ECF}"/>
              </a:ext>
            </a:extLst>
          </p:cNvPr>
          <p:cNvSpPr txBox="1"/>
          <p:nvPr/>
        </p:nvSpPr>
        <p:spPr>
          <a:xfrm>
            <a:off x="4690432" y="3877053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Sample stick </a:t>
            </a:r>
            <a:r>
              <a:rPr lang="de-DE" sz="1200" dirty="0" err="1"/>
              <a:t>temperature</a:t>
            </a:r>
            <a:br>
              <a:rPr lang="de-DE" sz="1200" dirty="0"/>
            </a:br>
            <a:r>
              <a:rPr lang="de-DE" sz="1200" dirty="0"/>
              <a:t>(</a:t>
            </a:r>
            <a:r>
              <a:rPr lang="de-DE" sz="1200" dirty="0" err="1"/>
              <a:t>importance</a:t>
            </a:r>
            <a:r>
              <a:rPr lang="de-DE" sz="1200" dirty="0"/>
              <a:t> 10)</a:t>
            </a:r>
            <a:endParaRPr lang="en-US" sz="12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2FA0F8B-2802-29D2-14DB-F1DB093956A8}"/>
              </a:ext>
            </a:extLst>
          </p:cNvPr>
          <p:cNvSpPr txBox="1"/>
          <p:nvPr/>
        </p:nvSpPr>
        <p:spPr>
          <a:xfrm>
            <a:off x="4690432" y="4394011"/>
            <a:ext cx="204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Sample holder </a:t>
            </a:r>
            <a:r>
              <a:rPr lang="de-DE" sz="1200" dirty="0" err="1"/>
              <a:t>temperature</a:t>
            </a:r>
            <a:br>
              <a:rPr lang="de-DE" sz="1200" dirty="0"/>
            </a:br>
            <a:r>
              <a:rPr lang="de-DE" sz="1200" dirty="0"/>
              <a:t>(</a:t>
            </a:r>
            <a:r>
              <a:rPr lang="de-DE" sz="1200" dirty="0" err="1"/>
              <a:t>importance</a:t>
            </a:r>
            <a:r>
              <a:rPr lang="de-DE" sz="1200" dirty="0"/>
              <a:t> 20)</a:t>
            </a:r>
            <a:endParaRPr lang="en-US" sz="1200" dirty="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44DA5699-7589-BC2D-39BC-7C4672A46089}"/>
              </a:ext>
            </a:extLst>
          </p:cNvPr>
          <p:cNvCxnSpPr>
            <a:cxnSpLocks/>
          </p:cNvCxnSpPr>
          <p:nvPr/>
        </p:nvCxnSpPr>
        <p:spPr>
          <a:xfrm>
            <a:off x="5950713" y="3422210"/>
            <a:ext cx="1973761" cy="0"/>
          </a:xfrm>
          <a:prstGeom prst="line">
            <a:avLst/>
          </a:prstGeom>
          <a:ln w="254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6E964493-7413-01BF-0368-35D6B46ECCB6}"/>
              </a:ext>
            </a:extLst>
          </p:cNvPr>
          <p:cNvCxnSpPr>
            <a:cxnSpLocks/>
          </p:cNvCxnSpPr>
          <p:nvPr/>
        </p:nvCxnSpPr>
        <p:spPr>
          <a:xfrm flipV="1">
            <a:off x="6732979" y="3697024"/>
            <a:ext cx="1341667" cy="696987"/>
          </a:xfrm>
          <a:prstGeom prst="line">
            <a:avLst/>
          </a:prstGeom>
          <a:ln w="254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D8780D0C-91B1-586D-E3A1-B43682E9AD6F}"/>
              </a:ext>
            </a:extLst>
          </p:cNvPr>
          <p:cNvGrpSpPr/>
          <p:nvPr/>
        </p:nvGrpSpPr>
        <p:grpSpPr>
          <a:xfrm>
            <a:off x="5823973" y="1677251"/>
            <a:ext cx="1494596" cy="1556557"/>
            <a:chOff x="5373148" y="1694350"/>
            <a:chExt cx="1548822" cy="1556557"/>
          </a:xfrm>
        </p:grpSpPr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0BBC37A6-7F20-0F0F-9440-F9F8BD9E232C}"/>
                </a:ext>
              </a:extLst>
            </p:cNvPr>
            <p:cNvSpPr txBox="1"/>
            <p:nvPr/>
          </p:nvSpPr>
          <p:spPr>
            <a:xfrm>
              <a:off x="5374245" y="1694350"/>
              <a:ext cx="13933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(human </a:t>
              </a:r>
              <a:r>
                <a:rPr lang="de-DE" sz="1200" dirty="0" err="1"/>
                <a:t>readable</a:t>
              </a:r>
              <a:r>
                <a:rPr lang="de-DE" sz="1200" dirty="0"/>
                <a:t>)</a:t>
              </a:r>
              <a:endParaRPr lang="en-US" sz="1200" dirty="0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D8EAC388-9744-D3FA-1E95-CEA5A7137322}"/>
                </a:ext>
              </a:extLst>
            </p:cNvPr>
            <p:cNvSpPr txBox="1"/>
            <p:nvPr/>
          </p:nvSpPr>
          <p:spPr>
            <a:xfrm>
              <a:off x="5374245" y="2019084"/>
              <a:ext cx="15039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(</a:t>
              </a:r>
              <a:r>
                <a:rPr lang="de-DE" sz="1200" dirty="0" err="1"/>
                <a:t>machine</a:t>
              </a:r>
              <a:r>
                <a:rPr lang="de-DE" sz="1200" dirty="0"/>
                <a:t> </a:t>
              </a:r>
              <a:r>
                <a:rPr lang="de-DE" sz="1200" dirty="0" err="1"/>
                <a:t>readable</a:t>
              </a:r>
              <a:r>
                <a:rPr lang="de-DE" sz="1200" dirty="0"/>
                <a:t>)</a:t>
              </a:r>
              <a:endParaRPr lang="en-US" sz="1200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E1B28D4A-5CA6-27A4-1C8F-BE9339CF8DE4}"/>
                </a:ext>
              </a:extLst>
            </p:cNvPr>
            <p:cNvSpPr txBox="1"/>
            <p:nvPr/>
          </p:nvSpPr>
          <p:spPr>
            <a:xfrm>
              <a:off x="5373634" y="2333263"/>
              <a:ext cx="11833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(</a:t>
              </a:r>
              <a:r>
                <a:rPr lang="de-DE" sz="1200" dirty="0" err="1"/>
                <a:t>SECoP</a:t>
              </a:r>
              <a:r>
                <a:rPr lang="de-DE" sz="1200" dirty="0"/>
                <a:t> </a:t>
              </a:r>
              <a:r>
                <a:rPr lang="de-DE" sz="1200" dirty="0" err="1"/>
                <a:t>class</a:t>
              </a:r>
              <a:r>
                <a:rPr lang="de-DE" sz="1200" dirty="0"/>
                <a:t>)</a:t>
              </a:r>
              <a:endParaRPr lang="en-US" sz="1200" dirty="0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24000259-B96F-0CA2-9102-B1930A809348}"/>
                </a:ext>
              </a:extLst>
            </p:cNvPr>
            <p:cNvSpPr txBox="1"/>
            <p:nvPr/>
          </p:nvSpPr>
          <p:spPr>
            <a:xfrm>
              <a:off x="5373148" y="2649108"/>
              <a:ext cx="15488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(</a:t>
              </a:r>
              <a:r>
                <a:rPr lang="de-DE" sz="1200" dirty="0" err="1"/>
                <a:t>artificial</a:t>
              </a:r>
              <a:r>
                <a:rPr lang="de-DE" sz="1200" dirty="0"/>
                <a:t> </a:t>
              </a:r>
              <a:r>
                <a:rPr lang="de-DE" sz="1200" dirty="0" err="1"/>
                <a:t>parameter</a:t>
              </a:r>
              <a:r>
                <a:rPr lang="de-DE" sz="1200" dirty="0"/>
                <a:t>)</a:t>
              </a:r>
              <a:endParaRPr lang="en-US" sz="1200" dirty="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4773F729-B882-DE30-F6B1-387DB1F19B52}"/>
                </a:ext>
              </a:extLst>
            </p:cNvPr>
            <p:cNvSpPr txBox="1"/>
            <p:nvPr/>
          </p:nvSpPr>
          <p:spPr>
            <a:xfrm>
              <a:off x="5376516" y="2973908"/>
              <a:ext cx="9428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(</a:t>
              </a:r>
              <a:r>
                <a:rPr lang="de-DE" sz="1200" dirty="0" err="1"/>
                <a:t>applies</a:t>
              </a:r>
              <a:r>
                <a:rPr lang="de-DE" sz="1200" dirty="0"/>
                <a:t> </a:t>
              </a:r>
              <a:r>
                <a:rPr lang="de-DE" sz="1200" dirty="0" err="1"/>
                <a:t>to</a:t>
              </a:r>
              <a:r>
                <a:rPr lang="de-DE" sz="1200" dirty="0"/>
                <a:t>)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595991"/>
      </p:ext>
    </p:extLst>
  </p:cSld>
  <p:clrMapOvr>
    <a:masterClrMapping/>
  </p:clrMapOvr>
</p:sld>
</file>

<file path=ppt/theme/theme1.xml><?xml version="1.0" encoding="utf-8"?>
<a:theme xmlns:a="http://schemas.openxmlformats.org/drawingml/2006/main" name="3_Inhaltsfolie">
  <a:themeElements>
    <a:clrScheme name="Helmholtz 3">
      <a:dk1>
        <a:srgbClr val="002864"/>
      </a:dk1>
      <a:lt1>
        <a:srgbClr val="FFFFFF"/>
      </a:lt1>
      <a:dk2>
        <a:srgbClr val="002864"/>
      </a:dk2>
      <a:lt2>
        <a:srgbClr val="FFFFFF"/>
      </a:lt2>
      <a:accent1>
        <a:srgbClr val="14C8FF"/>
      </a:accent1>
      <a:accent2>
        <a:srgbClr val="CDEEFB"/>
      </a:accent2>
      <a:accent3>
        <a:srgbClr val="05E5BA"/>
      </a:accent3>
      <a:accent4>
        <a:srgbClr val="002864"/>
      </a:accent4>
      <a:accent5>
        <a:srgbClr val="14C8FF"/>
      </a:accent5>
      <a:accent6>
        <a:srgbClr val="ED5EF2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MCtotal">
  <a:themeElements>
    <a:clrScheme name="Helmholtz 3">
      <a:dk1>
        <a:srgbClr val="002864"/>
      </a:dk1>
      <a:lt1>
        <a:srgbClr val="FFFFFF"/>
      </a:lt1>
      <a:dk2>
        <a:srgbClr val="002864"/>
      </a:dk2>
      <a:lt2>
        <a:srgbClr val="FFFFFF"/>
      </a:lt2>
      <a:accent1>
        <a:srgbClr val="14C8FF"/>
      </a:accent1>
      <a:accent2>
        <a:srgbClr val="CDEEFB"/>
      </a:accent2>
      <a:accent3>
        <a:srgbClr val="05E5BA"/>
      </a:accent3>
      <a:accent4>
        <a:srgbClr val="002864"/>
      </a:accent4>
      <a:accent5>
        <a:srgbClr val="14C8FF"/>
      </a:accent5>
      <a:accent6>
        <a:srgbClr val="ED5EF2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MCtotal" id="{2F01B90F-E2F6-D241-940E-59664E0D01BE}" vid="{9DEDAC81-FAF0-FD4E-AFAC-A319688E4B22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Titelfolie</Template>
  <TotalTime>0</TotalTime>
  <Words>2591</Words>
  <Application>Microsoft Office PowerPoint</Application>
  <DocSecurity>0</DocSecurity>
  <PresentationFormat>Bildschirmpräsentation (16:9)</PresentationFormat>
  <Paragraphs>351</Paragraphs>
  <Slides>24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24</vt:i4>
      </vt:variant>
    </vt:vector>
  </HeadingPairs>
  <TitlesOfParts>
    <vt:vector size="33" baseType="lpstr">
      <vt:lpstr>Arial</vt:lpstr>
      <vt:lpstr>Miriam Mono CLM</vt:lpstr>
      <vt:lpstr>Calibri</vt:lpstr>
      <vt:lpstr>Source Sans Pro</vt:lpstr>
      <vt:lpstr>Wingdings</vt:lpstr>
      <vt:lpstr>Symbol</vt:lpstr>
      <vt:lpstr>3_Inhaltsfolie</vt:lpstr>
      <vt:lpstr>1_Benutzerdefiniertes Design</vt:lpstr>
      <vt:lpstr>HMCtotal</vt:lpstr>
      <vt:lpstr>SECoP@HMC – Data Storage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subject/>
  <dc:creator>Gerrit</dc:creator>
  <cp:keywords/>
  <dc:description/>
  <cp:lastModifiedBy>Günther, Gerrit</cp:lastModifiedBy>
  <cp:revision>932</cp:revision>
  <dcterms:created xsi:type="dcterms:W3CDTF">2021-02-11T12:27:44Z</dcterms:created>
  <dcterms:modified xsi:type="dcterms:W3CDTF">2024-08-22T11:47:46Z</dcterms:modified>
  <cp:category/>
  <dc:identifier/>
  <cp:contentStatus/>
  <dc:language/>
  <cp:version/>
</cp:coreProperties>
</file>